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63" r:id="rId2"/>
    <p:sldId id="528" r:id="rId3"/>
    <p:sldId id="527" r:id="rId4"/>
    <p:sldId id="533" r:id="rId5"/>
    <p:sldId id="530" r:id="rId6"/>
    <p:sldId id="534" r:id="rId7"/>
    <p:sldId id="543" r:id="rId8"/>
    <p:sldId id="535" r:id="rId9"/>
    <p:sldId id="544" r:id="rId10"/>
    <p:sldId id="536" r:id="rId11"/>
    <p:sldId id="539" r:id="rId12"/>
    <p:sldId id="545" r:id="rId13"/>
    <p:sldId id="541" r:id="rId14"/>
    <p:sldId id="547" r:id="rId15"/>
    <p:sldId id="548" r:id="rId16"/>
    <p:sldId id="549" r:id="rId17"/>
    <p:sldId id="550" r:id="rId18"/>
    <p:sldId id="551" r:id="rId19"/>
    <p:sldId id="553" r:id="rId20"/>
    <p:sldId id="556" r:id="rId21"/>
    <p:sldId id="554" r:id="rId22"/>
    <p:sldId id="555" r:id="rId23"/>
    <p:sldId id="564" r:id="rId24"/>
    <p:sldId id="565" r:id="rId25"/>
    <p:sldId id="499" r:id="rId26"/>
    <p:sldId id="511" r:id="rId27"/>
    <p:sldId id="524" r:id="rId28"/>
    <p:sldId id="512" r:id="rId29"/>
    <p:sldId id="523" r:id="rId30"/>
    <p:sldId id="557" r:id="rId31"/>
    <p:sldId id="558" r:id="rId32"/>
    <p:sldId id="559" r:id="rId33"/>
    <p:sldId id="560" r:id="rId34"/>
    <p:sldId id="561" r:id="rId35"/>
    <p:sldId id="563" r:id="rId36"/>
    <p:sldId id="462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235A4CD1-4C1B-4934-97AC-9BE00FB5524D}">
          <p14:sldIdLst>
            <p14:sldId id="463"/>
          </p14:sldIdLst>
        </p14:section>
        <p14:section name="FA isolée" id="{05CD48BB-192C-49EA-9E08-ED4452E11A5D}">
          <p14:sldIdLst>
            <p14:sldId id="528"/>
            <p14:sldId id="527"/>
            <p14:sldId id="533"/>
            <p14:sldId id="530"/>
            <p14:sldId id="534"/>
            <p14:sldId id="543"/>
            <p14:sldId id="535"/>
            <p14:sldId id="544"/>
            <p14:sldId id="536"/>
            <p14:sldId id="539"/>
            <p14:sldId id="545"/>
            <p14:sldId id="541"/>
          </p14:sldIdLst>
        </p14:section>
        <p14:section name="Coronarien" id="{B54399DE-B2C7-4762-9B05-415A1946A798}">
          <p14:sldIdLst>
            <p14:sldId id="547"/>
            <p14:sldId id="548"/>
            <p14:sldId id="549"/>
            <p14:sldId id="550"/>
            <p14:sldId id="551"/>
            <p14:sldId id="553"/>
          </p14:sldIdLst>
        </p14:section>
        <p14:section name="Ferm auricule" id="{B7444092-CBA3-4C6A-82BA-91FB79C72A00}">
          <p14:sldIdLst>
            <p14:sldId id="556"/>
            <p14:sldId id="554"/>
            <p14:sldId id="555"/>
            <p14:sldId id="564"/>
            <p14:sldId id="565"/>
            <p14:sldId id="499"/>
            <p14:sldId id="511"/>
            <p14:sldId id="524"/>
            <p14:sldId id="512"/>
            <p14:sldId id="523"/>
          </p14:sldIdLst>
        </p14:section>
        <p14:section name="Post ablation" id="{319F0215-390A-4CB6-A4E2-4E6B8F79209A}">
          <p14:sldIdLst>
            <p14:sldId id="557"/>
            <p14:sldId id="558"/>
            <p14:sldId id="559"/>
            <p14:sldId id="560"/>
            <p14:sldId id="561"/>
            <p14:sldId id="563"/>
          </p14:sldIdLst>
        </p14:section>
        <p14:section name="Section sans titre" id="{6FAE9652-473C-45FC-B251-1C07CE9EA3C8}">
          <p14:sldIdLst>
            <p14:sldId id="4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8" autoAdjust="0"/>
    <p:restoredTop sz="87435" autoAdjust="0"/>
  </p:normalViewPr>
  <p:slideViewPr>
    <p:cSldViewPr>
      <p:cViewPr varScale="1">
        <p:scale>
          <a:sx n="65" d="100"/>
          <a:sy n="65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ythmo\Biblio\FA\Scores%20FA%20ESC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ythmo\Biblio\FA\Scores%20FA%20ESC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ythmo\Biblio\FA\Scores%20FA%20ESC%2020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ythmo\Biblio\FA\Scores%20FA%20ESC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ythmo\Biblio\FA\Scores%20FA%20ESC%2020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Rythmo\Biblio\FA\Scores%20FA%20ESC%2020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1"/>
  <c:chart>
    <c:plotArea>
      <c:layout>
        <c:manualLayout>
          <c:layoutTarget val="inner"/>
          <c:xMode val="edge"/>
          <c:yMode val="edge"/>
          <c:x val="0.23068223368630644"/>
          <c:y val="5.381196581196581E-2"/>
          <c:w val="0.71874305367001634"/>
          <c:h val="0.8106051358392258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dPt>
            <c:idx val="1"/>
            <c:spPr>
              <a:solidFill>
                <a:srgbClr val="FFC000"/>
              </a:solidFill>
            </c:spPr>
          </c:dPt>
          <c:cat>
            <c:numRef>
              <c:f>'CHADS Vasc'!$A$2:$A$11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'CHADS Vasc'!$B$2:$B$11</c:f>
              <c:numCache>
                <c:formatCode>General</c:formatCode>
                <c:ptCount val="10"/>
                <c:pt idx="0">
                  <c:v>1</c:v>
                </c:pt>
                <c:pt idx="1">
                  <c:v>422</c:v>
                </c:pt>
                <c:pt idx="2">
                  <c:v>1230</c:v>
                </c:pt>
                <c:pt idx="3">
                  <c:v>1730</c:v>
                </c:pt>
                <c:pt idx="4">
                  <c:v>1718</c:v>
                </c:pt>
                <c:pt idx="5">
                  <c:v>1159</c:v>
                </c:pt>
                <c:pt idx="6">
                  <c:v>679</c:v>
                </c:pt>
                <c:pt idx="7">
                  <c:v>294</c:v>
                </c:pt>
                <c:pt idx="8">
                  <c:v>82</c:v>
                </c:pt>
                <c:pt idx="9">
                  <c:v>14</c:v>
                </c:pt>
              </c:numCache>
            </c:numRef>
          </c:val>
        </c:ser>
        <c:dLbls/>
        <c:gapWidth val="101"/>
        <c:overlap val="17"/>
        <c:axId val="51634944"/>
        <c:axId val="51636480"/>
      </c:barChart>
      <c:catAx>
        <c:axId val="51634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fr-FR" sz="1200"/>
            </a:pPr>
            <a:endParaRPr lang="en-US"/>
          </a:p>
        </c:txPr>
        <c:crossAx val="51636480"/>
        <c:crosses val="autoZero"/>
        <c:auto val="1"/>
        <c:lblAlgn val="ctr"/>
        <c:lblOffset val="100"/>
      </c:catAx>
      <c:valAx>
        <c:axId val="51636480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lang="fr-FR" sz="1200"/>
            </a:pPr>
            <a:endParaRPr lang="en-US"/>
          </a:p>
        </c:txPr>
        <c:crossAx val="5163494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1"/>
  <c:chart>
    <c:plotArea>
      <c:layout>
        <c:manualLayout>
          <c:layoutTarget val="inner"/>
          <c:xMode val="edge"/>
          <c:yMode val="edge"/>
          <c:x val="0.16921597222222226"/>
          <c:y val="5.1618519984170955E-2"/>
          <c:w val="0.78227708333333335"/>
          <c:h val="0.81115090357472641"/>
        </c:manualLayout>
      </c:layout>
      <c:stockChart>
        <c:ser>
          <c:idx val="0"/>
          <c:order val="0"/>
          <c:spPr>
            <a:ln w="66675">
              <a:noFill/>
            </a:ln>
          </c:spPr>
          <c:marker>
            <c:symbol val="none"/>
          </c:marker>
          <c:cat>
            <c:numRef>
              <c:f>'CHADS Vasc'!$A$2:$A$11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'CHADS Vasc'!$C$2:$C$11</c:f>
              <c:numCache>
                <c:formatCode>0.00%</c:formatCode>
                <c:ptCount val="10"/>
                <c:pt idx="0">
                  <c:v>0</c:v>
                </c:pt>
                <c:pt idx="1">
                  <c:v>1.2999999999999998E-2</c:v>
                </c:pt>
                <c:pt idx="2">
                  <c:v>2.1999999999999999E-2</c:v>
                </c:pt>
                <c:pt idx="3">
                  <c:v>3.2000000000000008E-2</c:v>
                </c:pt>
                <c:pt idx="4">
                  <c:v>4.0000000000000008E-2</c:v>
                </c:pt>
                <c:pt idx="5">
                  <c:v>6.7000000000000004E-2</c:v>
                </c:pt>
                <c:pt idx="6">
                  <c:v>9.8000000000000018E-2</c:v>
                </c:pt>
                <c:pt idx="7">
                  <c:v>9.6000000000000002E-2</c:v>
                </c:pt>
                <c:pt idx="8">
                  <c:v>6.7000000000000004E-2</c:v>
                </c:pt>
                <c:pt idx="9">
                  <c:v>0.15200000000000002</c:v>
                </c:pt>
              </c:numCache>
            </c:numRef>
          </c:val>
        </c:ser>
        <c:ser>
          <c:idx val="1"/>
          <c:order val="1"/>
          <c:spPr>
            <a:ln w="66675">
              <a:noFill/>
            </a:ln>
          </c:spPr>
          <c:marker>
            <c:symbol val="none"/>
          </c:marker>
          <c:cat>
            <c:numRef>
              <c:f>'CHADS Vasc'!$A$2:$A$11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'CHADS Vasc'!$D$2:$D$11</c:f>
              <c:numCache>
                <c:formatCode>0.00%</c:formatCode>
                <c:ptCount val="10"/>
                <c:pt idx="0">
                  <c:v>0</c:v>
                </c:pt>
                <c:pt idx="1">
                  <c:v>1.0000000000000002E-2</c:v>
                </c:pt>
                <c:pt idx="2">
                  <c:v>1.7999999999999999E-2</c:v>
                </c:pt>
                <c:pt idx="3">
                  <c:v>2.5000000000000001E-2</c:v>
                </c:pt>
                <c:pt idx="4">
                  <c:v>3.0000000000000002E-2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8.0000000000000016E-2</c:v>
                </c:pt>
                <c:pt idx="8">
                  <c:v>7.0000000000000021E-2</c:v>
                </c:pt>
                <c:pt idx="9">
                  <c:v>0.1</c:v>
                </c:pt>
              </c:numCache>
            </c:numRef>
          </c:val>
        </c:ser>
        <c:ser>
          <c:idx val="2"/>
          <c:order val="2"/>
          <c:spPr>
            <a:ln w="66675">
              <a:noFill/>
            </a:ln>
          </c:spPr>
          <c:marker>
            <c:symbol val="dot"/>
            <c:size val="3"/>
          </c:marker>
          <c:cat>
            <c:numRef>
              <c:f>'CHADS Vasc'!$A$2:$A$11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'CHADS Vasc'!$E$2:$E$11</c:f>
              <c:numCache>
                <c:formatCode>0.00%</c:formatCode>
                <c:ptCount val="10"/>
                <c:pt idx="0">
                  <c:v>0</c:v>
                </c:pt>
                <c:pt idx="1">
                  <c:v>2.0000000000000004E-2</c:v>
                </c:pt>
                <c:pt idx="2">
                  <c:v>3.0000000000000002E-2</c:v>
                </c:pt>
                <c:pt idx="3">
                  <c:v>3.7999999999999999E-2</c:v>
                </c:pt>
                <c:pt idx="4">
                  <c:v>0.05</c:v>
                </c:pt>
                <c:pt idx="5">
                  <c:v>8.0000000000000016E-2</c:v>
                </c:pt>
                <c:pt idx="6">
                  <c:v>0.1</c:v>
                </c:pt>
                <c:pt idx="7">
                  <c:v>0.15000000000000002</c:v>
                </c:pt>
                <c:pt idx="8">
                  <c:v>0.16</c:v>
                </c:pt>
                <c:pt idx="9">
                  <c:v>0.22</c:v>
                </c:pt>
              </c:numCache>
            </c:numRef>
          </c:val>
        </c:ser>
        <c:dLbls/>
        <c:hiLowLines>
          <c:spPr>
            <a:ln w="38100" cap="flat" cmpd="sng" algn="ctr">
              <a:solidFill>
                <a:schemeClr val="accent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hiLowLines>
        <c:axId val="51761536"/>
        <c:axId val="51763072"/>
      </c:stockChart>
      <c:catAx>
        <c:axId val="51761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51763072"/>
        <c:crosses val="autoZero"/>
        <c:auto val="1"/>
        <c:lblAlgn val="ctr"/>
        <c:lblOffset val="100"/>
      </c:catAx>
      <c:valAx>
        <c:axId val="51763072"/>
        <c:scaling>
          <c:orientation val="minMax"/>
          <c:max val="0.25"/>
        </c:scaling>
        <c:axPos val="l"/>
        <c:minorGridlines/>
        <c:numFmt formatCode="0%" sourceLinked="0"/>
        <c:maj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51761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1"/>
  <c:chart>
    <c:plotArea>
      <c:layout>
        <c:manualLayout>
          <c:layoutTarget val="inner"/>
          <c:xMode val="edge"/>
          <c:yMode val="edge"/>
          <c:x val="0.21609131944444449"/>
          <c:y val="6.0089236111111118E-2"/>
          <c:w val="0.7839087301587303"/>
          <c:h val="0.799828125"/>
        </c:manualLayout>
      </c:layout>
      <c:stockChart>
        <c:ser>
          <c:idx val="0"/>
          <c:order val="0"/>
          <c:spPr>
            <a:ln w="66675">
              <a:noFill/>
            </a:ln>
          </c:spPr>
          <c:marker>
            <c:symbol val="none"/>
          </c:marker>
          <c:cat>
            <c:numRef>
              <c:f>CHADS2!$A$2:$A$8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CHADS2!$C$2:$C$8</c:f>
              <c:numCache>
                <c:formatCode>0.00%</c:formatCode>
                <c:ptCount val="7"/>
                <c:pt idx="0">
                  <c:v>1.9000000000000003E-2</c:v>
                </c:pt>
                <c:pt idx="1">
                  <c:v>2.8000000000000001E-2</c:v>
                </c:pt>
                <c:pt idx="2">
                  <c:v>4.0000000000000008E-2</c:v>
                </c:pt>
                <c:pt idx="3">
                  <c:v>5.9000000000000011E-2</c:v>
                </c:pt>
                <c:pt idx="4">
                  <c:v>8.5000000000000006E-2</c:v>
                </c:pt>
                <c:pt idx="5">
                  <c:v>0.125</c:v>
                </c:pt>
                <c:pt idx="6">
                  <c:v>0.18200000000000002</c:v>
                </c:pt>
              </c:numCache>
            </c:numRef>
          </c:val>
        </c:ser>
        <c:ser>
          <c:idx val="1"/>
          <c:order val="1"/>
          <c:spPr>
            <a:ln w="66675">
              <a:noFill/>
            </a:ln>
          </c:spPr>
          <c:marker>
            <c:symbol val="none"/>
          </c:marker>
          <c:val>
            <c:numRef>
              <c:f>CHADS2!$D$2:$D$8</c:f>
              <c:numCache>
                <c:formatCode>0.00%</c:formatCode>
                <c:ptCount val="7"/>
                <c:pt idx="0">
                  <c:v>1.2E-2</c:v>
                </c:pt>
                <c:pt idx="1">
                  <c:v>2.0000000000000004E-2</c:v>
                </c:pt>
                <c:pt idx="2">
                  <c:v>3.1000000000000003E-2</c:v>
                </c:pt>
                <c:pt idx="3">
                  <c:v>4.5999999999999999E-2</c:v>
                </c:pt>
                <c:pt idx="4">
                  <c:v>6.3E-2</c:v>
                </c:pt>
                <c:pt idx="5">
                  <c:v>8.2000000000000017E-2</c:v>
                </c:pt>
                <c:pt idx="6">
                  <c:v>0.10500000000000001</c:v>
                </c:pt>
              </c:numCache>
            </c:numRef>
          </c:val>
        </c:ser>
        <c:ser>
          <c:idx val="2"/>
          <c:order val="2"/>
          <c:spPr>
            <a:ln w="66675">
              <a:noFill/>
            </a:ln>
          </c:spPr>
          <c:marker>
            <c:symbol val="dot"/>
            <c:size val="3"/>
          </c:marker>
          <c:val>
            <c:numRef>
              <c:f>CHADS2!$E$2:$E$8</c:f>
              <c:numCache>
                <c:formatCode>0.00%</c:formatCode>
                <c:ptCount val="7"/>
                <c:pt idx="0">
                  <c:v>3.0000000000000002E-2</c:v>
                </c:pt>
                <c:pt idx="1">
                  <c:v>3.7999999999999999E-2</c:v>
                </c:pt>
                <c:pt idx="2">
                  <c:v>5.1000000000000004E-2</c:v>
                </c:pt>
                <c:pt idx="3">
                  <c:v>7.3000000000000009E-2</c:v>
                </c:pt>
                <c:pt idx="4">
                  <c:v>0.111</c:v>
                </c:pt>
                <c:pt idx="5">
                  <c:v>0.17500000000000002</c:v>
                </c:pt>
                <c:pt idx="6">
                  <c:v>0.27400000000000002</c:v>
                </c:pt>
              </c:numCache>
            </c:numRef>
          </c:val>
        </c:ser>
        <c:dLbls/>
        <c:hiLowLines>
          <c:spPr>
            <a:ln w="38100" cap="flat" cmpd="sng" algn="ctr">
              <a:solidFill>
                <a:schemeClr val="accent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hiLowLines>
        <c:axId val="51806208"/>
        <c:axId val="51807744"/>
      </c:stockChart>
      <c:catAx>
        <c:axId val="51806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fr-FR" sz="1200"/>
            </a:pPr>
            <a:endParaRPr lang="en-US"/>
          </a:p>
        </c:txPr>
        <c:crossAx val="51807744"/>
        <c:crosses val="autoZero"/>
        <c:auto val="1"/>
        <c:lblAlgn val="ctr"/>
        <c:lblOffset val="100"/>
      </c:catAx>
      <c:valAx>
        <c:axId val="51807744"/>
        <c:scaling>
          <c:orientation val="minMax"/>
          <c:max val="0.25"/>
        </c:scaling>
        <c:axPos val="l"/>
        <c:minorGridlines/>
        <c:numFmt formatCode="0%" sourceLinked="0"/>
        <c:majorTickMark val="none"/>
        <c:tickLblPos val="nextTo"/>
        <c:txPr>
          <a:bodyPr/>
          <a:lstStyle/>
          <a:p>
            <a:pPr>
              <a:defRPr lang="fr-FR" sz="1200"/>
            </a:pPr>
            <a:endParaRPr lang="en-US"/>
          </a:p>
        </c:txPr>
        <c:crossAx val="5180620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1"/>
  <c:chart>
    <c:title>
      <c:layout/>
      <c:txPr>
        <a:bodyPr/>
        <a:lstStyle/>
        <a:p>
          <a:pPr>
            <a:defRPr lang="fr-FR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3068223368630644"/>
          <c:y val="6.077743055555556E-2"/>
          <c:w val="0.7187430536700159"/>
          <c:h val="0.8035496527777779"/>
        </c:manualLayout>
      </c:layout>
      <c:barChart>
        <c:barDir val="col"/>
        <c:grouping val="clustered"/>
        <c:ser>
          <c:idx val="0"/>
          <c:order val="0"/>
          <c:tx>
            <c:v> </c:v>
          </c:tx>
          <c:spPr>
            <a:solidFill>
              <a:srgbClr val="C00000"/>
            </a:solidFill>
            <a:ln w="66675">
              <a:noFill/>
            </a:ln>
          </c:spPr>
          <c:dPt>
            <c:idx val="0"/>
            <c:spPr>
              <a:solidFill>
                <a:schemeClr val="tx1"/>
              </a:solidFill>
              <a:ln w="66675">
                <a:noFill/>
              </a:ln>
            </c:spPr>
          </c:dPt>
          <c:dPt>
            <c:idx val="1"/>
            <c:spPr>
              <a:solidFill>
                <a:srgbClr val="FFC000"/>
              </a:solidFill>
              <a:ln w="66675">
                <a:noFill/>
              </a:ln>
            </c:spPr>
          </c:dPt>
          <c:cat>
            <c:numRef>
              <c:f>CHADS2!$A$2:$A$8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CHADS2!$B$2:$B$8</c:f>
              <c:numCache>
                <c:formatCode>General</c:formatCode>
                <c:ptCount val="7"/>
                <c:pt idx="0">
                  <c:v>120</c:v>
                </c:pt>
                <c:pt idx="1">
                  <c:v>463</c:v>
                </c:pt>
                <c:pt idx="2">
                  <c:v>523</c:v>
                </c:pt>
                <c:pt idx="3">
                  <c:v>337</c:v>
                </c:pt>
                <c:pt idx="4">
                  <c:v>220</c:v>
                </c:pt>
                <c:pt idx="5">
                  <c:v>65</c:v>
                </c:pt>
                <c:pt idx="6">
                  <c:v>5</c:v>
                </c:pt>
              </c:numCache>
            </c:numRef>
          </c:val>
        </c:ser>
        <c:dLbls/>
        <c:axId val="51832320"/>
        <c:axId val="51833856"/>
      </c:barChart>
      <c:catAx>
        <c:axId val="51832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fr-FR" sz="1200"/>
            </a:pPr>
            <a:endParaRPr lang="en-US"/>
          </a:p>
        </c:txPr>
        <c:crossAx val="51833856"/>
        <c:crosses val="autoZero"/>
        <c:auto val="1"/>
        <c:lblAlgn val="ctr"/>
        <c:lblOffset val="100"/>
      </c:catAx>
      <c:valAx>
        <c:axId val="51833856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lang="fr-FR" sz="1200"/>
            </a:pPr>
            <a:endParaRPr lang="en-US"/>
          </a:p>
        </c:txPr>
        <c:crossAx val="5183232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24972830120372888"/>
          <c:y val="4.9458562459274956E-2"/>
          <c:w val="0.69969698615259313"/>
          <c:h val="0.84257035155988358"/>
        </c:manualLayout>
      </c:layout>
      <c:lineChart>
        <c:grouping val="standard"/>
        <c:ser>
          <c:idx val="2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'CHADS Vasc'!$A$2:$A$11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'HAS BLED'!$C$2:$C$7</c:f>
              <c:numCache>
                <c:formatCode>0.00%</c:formatCode>
                <c:ptCount val="6"/>
                <c:pt idx="0">
                  <c:v>1.1299999999999998E-2</c:v>
                </c:pt>
                <c:pt idx="1">
                  <c:v>1.0200000000000001E-2</c:v>
                </c:pt>
                <c:pt idx="2">
                  <c:v>1.8800000000000004E-2</c:v>
                </c:pt>
                <c:pt idx="3">
                  <c:v>3.740000000000001E-2</c:v>
                </c:pt>
                <c:pt idx="4">
                  <c:v>8.7000000000000022E-2</c:v>
                </c:pt>
                <c:pt idx="5">
                  <c:v>0.125</c:v>
                </c:pt>
              </c:numCache>
            </c:numRef>
          </c:val>
        </c:ser>
        <c:dLbls/>
        <c:marker val="1"/>
        <c:axId val="53286784"/>
        <c:axId val="53288320"/>
      </c:lineChart>
      <c:catAx>
        <c:axId val="53286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53288320"/>
        <c:crosses val="autoZero"/>
        <c:auto val="1"/>
        <c:lblAlgn val="ctr"/>
        <c:lblOffset val="100"/>
      </c:catAx>
      <c:valAx>
        <c:axId val="53288320"/>
        <c:scaling>
          <c:orientation val="minMax"/>
          <c:max val="0.1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53286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1"/>
  <c:chart>
    <c:autoTitleDeleted val="1"/>
    <c:plotArea>
      <c:layout>
        <c:manualLayout>
          <c:layoutTarget val="inner"/>
          <c:xMode val="edge"/>
          <c:yMode val="edge"/>
          <c:x val="0.23068223368630644"/>
          <c:y val="5.3811965811965803E-2"/>
          <c:w val="0.7187430536700169"/>
          <c:h val="0.84251936123300442"/>
        </c:manualLayout>
      </c:layout>
      <c:barChart>
        <c:barDir val="col"/>
        <c:grouping val="clustered"/>
        <c:ser>
          <c:idx val="0"/>
          <c:order val="0"/>
          <c:tx>
            <c:strRef>
              <c:f>'HAS BLED'!$A$2:$A$11</c:f>
              <c:strCache>
                <c:ptCount val="1"/>
                <c:pt idx="0">
                  <c:v>0 1 2 3 4 5 6 7 8 9</c:v>
                </c:pt>
              </c:strCache>
            </c:strRef>
          </c:tx>
          <c:val>
            <c:numRef>
              <c:f>'HAS BLED'!$B$2:$B$11</c:f>
              <c:numCache>
                <c:formatCode>General</c:formatCode>
                <c:ptCount val="10"/>
                <c:pt idx="0">
                  <c:v>798</c:v>
                </c:pt>
                <c:pt idx="1">
                  <c:v>1286</c:v>
                </c:pt>
                <c:pt idx="2">
                  <c:v>744</c:v>
                </c:pt>
                <c:pt idx="3">
                  <c:v>187</c:v>
                </c:pt>
                <c:pt idx="4">
                  <c:v>46</c:v>
                </c:pt>
                <c:pt idx="5">
                  <c:v>8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/>
        <c:axId val="54300672"/>
        <c:axId val="54302208"/>
      </c:barChart>
      <c:catAx>
        <c:axId val="54300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fr-FR" sz="1800"/>
            </a:pPr>
            <a:endParaRPr lang="en-US"/>
          </a:p>
        </c:txPr>
        <c:crossAx val="54302208"/>
        <c:crosses val="autoZero"/>
        <c:auto val="1"/>
        <c:lblAlgn val="ctr"/>
        <c:lblOffset val="100"/>
      </c:catAx>
      <c:valAx>
        <c:axId val="54302208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txPr>
          <a:bodyPr/>
          <a:lstStyle/>
          <a:p>
            <a:pPr>
              <a:defRPr lang="fr-FR" sz="1600"/>
            </a:pPr>
            <a:endParaRPr lang="en-US"/>
          </a:p>
        </c:txPr>
        <c:crossAx val="5430067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title>
      <c:tx>
        <c:rich>
          <a:bodyPr/>
          <a:lstStyle/>
          <a:p>
            <a:pPr>
              <a:defRPr lang="fr-FR"/>
            </a:pPr>
            <a:r>
              <a:rPr lang="fr-FR" sz="1800" dirty="0" smtClean="0"/>
              <a:t>% par</a:t>
            </a:r>
            <a:r>
              <a:rPr lang="fr-FR" sz="1800" baseline="0" dirty="0" smtClean="0"/>
              <a:t> an</a:t>
            </a:r>
            <a:endParaRPr lang="fr-FR" sz="1800" dirty="0"/>
          </a:p>
        </c:rich>
      </c:tx>
      <c:layout>
        <c:manualLayout>
          <c:xMode val="edge"/>
          <c:yMode val="edge"/>
          <c:x val="8.5765967027945471E-3"/>
          <c:y val="0.83468056132072033"/>
        </c:manualLayout>
      </c:layout>
      <c:overlay val="1"/>
    </c:title>
    <c:plotArea>
      <c:layout>
        <c:manualLayout>
          <c:layoutTarget val="inner"/>
          <c:xMode val="edge"/>
          <c:yMode val="edge"/>
          <c:x val="0.10896173569495607"/>
          <c:y val="0.12416051188086233"/>
          <c:w val="0.84889754807450046"/>
          <c:h val="0.67208995301397956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Warfarine</c:v>
                </c:pt>
              </c:strCache>
            </c:strRef>
          </c:tx>
          <c:spPr>
            <a:solidFill>
              <a:srgbClr val="FB2C03"/>
            </a:solidFill>
          </c:spPr>
          <c:cat>
            <c:strRef>
              <c:f>Feuil1!$A$2:$A$5</c:f>
              <c:strCache>
                <c:ptCount val="4"/>
                <c:pt idx="0">
                  <c:v>Accident
Th.Emb</c:v>
                </c:pt>
                <c:pt idx="1">
                  <c:v>Hemorr.
Majeure</c:v>
                </c:pt>
                <c:pt idx="2">
                  <c:v>AVC
Hémorr.</c:v>
                </c:pt>
                <c:pt idx="3">
                  <c:v>Mortalité
Globale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1.6899999999999998E-2</c:v>
                </c:pt>
                <c:pt idx="1">
                  <c:v>3.3599999999999998E-2</c:v>
                </c:pt>
                <c:pt idx="2">
                  <c:v>3.8000000000000043E-3</c:v>
                </c:pt>
                <c:pt idx="3">
                  <c:v>4.1300000000000003E-2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Dabi 110*2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Feuil1!$A$2:$A$5</c:f>
              <c:strCache>
                <c:ptCount val="4"/>
                <c:pt idx="0">
                  <c:v>Accident
Th.Emb</c:v>
                </c:pt>
                <c:pt idx="1">
                  <c:v>Hemorr.
Majeure</c:v>
                </c:pt>
                <c:pt idx="2">
                  <c:v>AVC
Hémorr.</c:v>
                </c:pt>
                <c:pt idx="3">
                  <c:v>Mortalité
Globale</c:v>
                </c:pt>
              </c:strCache>
            </c:strRef>
          </c:cat>
          <c:val>
            <c:numRef>
              <c:f>Feuil1!$C$2:$C$5</c:f>
              <c:numCache>
                <c:formatCode>0.00%</c:formatCode>
                <c:ptCount val="4"/>
                <c:pt idx="0">
                  <c:v>1.5299999999999998E-2</c:v>
                </c:pt>
                <c:pt idx="1">
                  <c:v>2.7100000000000006E-2</c:v>
                </c:pt>
                <c:pt idx="2">
                  <c:v>1.1999999999999999E-3</c:v>
                </c:pt>
                <c:pt idx="3">
                  <c:v>3.7500000000000006E-2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Dabi 150*2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Feuil1!$A$2:$A$5</c:f>
              <c:strCache>
                <c:ptCount val="4"/>
                <c:pt idx="0">
                  <c:v>Accident
Th.Emb</c:v>
                </c:pt>
                <c:pt idx="1">
                  <c:v>Hemorr.
Majeure</c:v>
                </c:pt>
                <c:pt idx="2">
                  <c:v>AVC
Hémorr.</c:v>
                </c:pt>
                <c:pt idx="3">
                  <c:v>Mortalité
Globale</c:v>
                </c:pt>
              </c:strCache>
            </c:strRef>
          </c:cat>
          <c:val>
            <c:numRef>
              <c:f>Feuil1!$D$2:$D$5</c:f>
              <c:numCache>
                <c:formatCode>0.00%</c:formatCode>
                <c:ptCount val="4"/>
                <c:pt idx="0">
                  <c:v>1.1100000000000025E-2</c:v>
                </c:pt>
                <c:pt idx="1">
                  <c:v>3.1100000000000006E-2</c:v>
                </c:pt>
                <c:pt idx="2">
                  <c:v>1.0000000000000024E-3</c:v>
                </c:pt>
                <c:pt idx="3">
                  <c:v>3.6400000000000016E-2</c:v>
                </c:pt>
              </c:numCache>
            </c:numRef>
          </c:val>
        </c:ser>
        <c:dLbls/>
        <c:axId val="143701888"/>
        <c:axId val="143731328"/>
      </c:barChart>
      <c:catAx>
        <c:axId val="143701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43731328"/>
        <c:crosses val="autoZero"/>
        <c:auto val="1"/>
        <c:lblAlgn val="ctr"/>
        <c:lblOffset val="100"/>
      </c:catAx>
      <c:valAx>
        <c:axId val="143731328"/>
        <c:scaling>
          <c:orientation val="minMax"/>
        </c:scaling>
        <c:axPos val="l"/>
        <c:numFmt formatCode="0.0%" sourceLinked="0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43701888"/>
        <c:crosses val="autoZero"/>
        <c:crossBetween val="between"/>
      </c:valAx>
      <c:spPr>
        <a:noFill/>
      </c:spPr>
    </c:plotArea>
    <c:legend>
      <c:legendPos val="l"/>
      <c:layout>
        <c:manualLayout>
          <c:xMode val="edge"/>
          <c:yMode val="edge"/>
          <c:x val="0.10832553153831156"/>
          <c:y val="1.4278796087941234E-3"/>
          <c:w val="0.89035804900871729"/>
          <c:h val="0.10291856917105423"/>
        </c:manualLayout>
      </c:layout>
      <c:txPr>
        <a:bodyPr/>
        <a:lstStyle/>
        <a:p>
          <a:pPr>
            <a:defRPr lang="fr-FR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 marL="0" marR="0" lvl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fr-FR" sz="2000" b="0" i="0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png"/><Relationship Id="rId1" Type="http://schemas.openxmlformats.org/officeDocument/2006/relationships/image" Target="../media/image51.jpe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ED537-3650-462C-8CBF-138E7EFBA554}" type="doc">
      <dgm:prSet loTypeId="urn:microsoft.com/office/officeart/2005/8/layout/vList4#1" loCatId="list" qsTypeId="urn:microsoft.com/office/officeart/2005/8/quickstyle/3d2#1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828B7F1-7A38-455D-B477-FCE93AA6F3B8}">
      <dgm:prSet phldrT="[Texte]" custT="1"/>
      <dgm:spPr>
        <a:xfrm>
          <a:off x="0" y="178973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Diabète 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6DE78A73-3E3E-4ABE-8944-CDD77DEEA865}" type="parTrans" cxnId="{5D429BD8-140E-4A0C-9832-4F9E58AF9718}">
      <dgm:prSet/>
      <dgm:spPr/>
      <dgm:t>
        <a:bodyPr/>
        <a:lstStyle/>
        <a:p>
          <a:endParaRPr lang="fr-FR"/>
        </a:p>
      </dgm:t>
    </dgm:pt>
    <dgm:pt modelId="{252B8B8F-DD45-42B5-B615-9016C694E958}" type="sibTrans" cxnId="{5D429BD8-140E-4A0C-9832-4F9E58AF9718}">
      <dgm:prSet/>
      <dgm:spPr/>
      <dgm:t>
        <a:bodyPr/>
        <a:lstStyle/>
        <a:p>
          <a:endParaRPr lang="fr-FR"/>
        </a:p>
      </dgm:t>
    </dgm:pt>
    <dgm:pt modelId="{D9856DE3-0EE3-4A90-9D33-DAFC1651BBF6}">
      <dgm:prSet phldrT="[Texte]" custT="1"/>
      <dgm:spPr>
        <a:xfrm>
          <a:off x="0" y="2386307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AVC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8C708252-E5F0-4CE6-8088-09F0A7663663}" type="parTrans" cxnId="{B91E8C87-704A-45DE-B8DF-28B7450F40EA}">
      <dgm:prSet/>
      <dgm:spPr/>
      <dgm:t>
        <a:bodyPr/>
        <a:lstStyle/>
        <a:p>
          <a:endParaRPr lang="fr-FR"/>
        </a:p>
      </dgm:t>
    </dgm:pt>
    <dgm:pt modelId="{54953540-2272-47C7-ADD4-04E0287D5DE8}" type="sibTrans" cxnId="{B91E8C87-704A-45DE-B8DF-28B7450F40EA}">
      <dgm:prSet/>
      <dgm:spPr/>
      <dgm:t>
        <a:bodyPr/>
        <a:lstStyle/>
        <a:p>
          <a:endParaRPr lang="fr-FR"/>
        </a:p>
      </dgm:t>
    </dgm:pt>
    <dgm:pt modelId="{F983411E-1AFC-4A98-BABE-9F44720B4AE2}">
      <dgm:prSet phldrT="[Texte]" custT="1"/>
      <dgm:spPr>
        <a:xfrm>
          <a:off x="0" y="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Insuffisance cardiaque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1518A8A7-9195-4288-A64A-479B47268946}" type="sibTrans" cxnId="{8937E307-9F4B-4262-B74B-E1273BD0CA6C}">
      <dgm:prSet/>
      <dgm:spPr/>
      <dgm:t>
        <a:bodyPr/>
        <a:lstStyle/>
        <a:p>
          <a:endParaRPr lang="fr-FR"/>
        </a:p>
      </dgm:t>
    </dgm:pt>
    <dgm:pt modelId="{762104EC-91C0-4698-84C0-F9BD5BB3A794}" type="parTrans" cxnId="{8937E307-9F4B-4262-B74B-E1273BD0CA6C}">
      <dgm:prSet/>
      <dgm:spPr/>
      <dgm:t>
        <a:bodyPr/>
        <a:lstStyle/>
        <a:p>
          <a:endParaRPr lang="fr-FR"/>
        </a:p>
      </dgm:t>
    </dgm:pt>
    <dgm:pt modelId="{27FB99E3-C7B7-4875-BC66-235392A60B5B}">
      <dgm:prSet custT="1"/>
      <dgm:spPr>
        <a:xfrm>
          <a:off x="0" y="61276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Hypertension artérielle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035397AD-71FF-4DDF-AE94-C029FC8A0AA1}" type="parTrans" cxnId="{0284C47F-C47B-475B-88E1-BA1C0C1BFFD8}">
      <dgm:prSet/>
      <dgm:spPr/>
      <dgm:t>
        <a:bodyPr/>
        <a:lstStyle/>
        <a:p>
          <a:endParaRPr lang="fr-FR"/>
        </a:p>
      </dgm:t>
    </dgm:pt>
    <dgm:pt modelId="{C4A0A782-A81C-4E6A-AEB8-5B850E6576C4}" type="sibTrans" cxnId="{0284C47F-C47B-475B-88E1-BA1C0C1BFFD8}">
      <dgm:prSet/>
      <dgm:spPr/>
      <dgm:t>
        <a:bodyPr/>
        <a:lstStyle/>
        <a:p>
          <a:endParaRPr lang="fr-FR"/>
        </a:p>
      </dgm:t>
    </dgm:pt>
    <dgm:pt modelId="{48871033-5827-4700-A1C9-1B325EAC8CAE}">
      <dgm:prSet phldrT="[Texte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0" y="2386307"/>
          <a:ext cx="3144322" cy="542342"/>
        </a:xfrm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SCA, Plaques </a:t>
          </a:r>
          <a:r>
            <a:rPr lang="fr-FR" sz="1600" dirty="0" err="1" smtClean="0">
              <a:latin typeface="+mn-lt"/>
              <a:ea typeface="+mn-ea"/>
              <a:cs typeface="+mn-cs"/>
            </a:rPr>
            <a:t>Ao</a:t>
          </a:r>
          <a:r>
            <a:rPr lang="fr-FR" sz="1600" dirty="0" smtClean="0">
              <a:latin typeface="+mn-lt"/>
              <a:ea typeface="+mn-ea"/>
              <a:cs typeface="+mn-cs"/>
            </a:rPr>
            <a:t>, AOMI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DBE54426-79DE-442C-B7AB-A0832C4339C3}" type="parTrans" cxnId="{C5633C66-9465-4311-B8B0-EACA8E0222DB}">
      <dgm:prSet/>
      <dgm:spPr/>
      <dgm:t>
        <a:bodyPr/>
        <a:lstStyle/>
        <a:p>
          <a:endParaRPr lang="en-US"/>
        </a:p>
      </dgm:t>
    </dgm:pt>
    <dgm:pt modelId="{D572145A-A757-4E1D-B3CF-479014806A6F}" type="sibTrans" cxnId="{C5633C66-9465-4311-B8B0-EACA8E0222DB}">
      <dgm:prSet/>
      <dgm:spPr/>
      <dgm:t>
        <a:bodyPr/>
        <a:lstStyle/>
        <a:p>
          <a:endParaRPr lang="en-US"/>
        </a:p>
      </dgm:t>
    </dgm:pt>
    <dgm:pt modelId="{DC1A8A4B-F2C6-4DD8-88FD-1A3EA24D5B6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0" y="1215145"/>
          <a:ext cx="3144322" cy="542342"/>
        </a:xfrm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Age &gt; 75 ans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B0125990-E3E1-4F53-9666-FE6738C7D833}" type="sibTrans" cxnId="{8B91FDE6-189A-43EE-A9D2-A5FE43697FD9}">
      <dgm:prSet/>
      <dgm:spPr/>
      <dgm:t>
        <a:bodyPr/>
        <a:lstStyle/>
        <a:p>
          <a:endParaRPr lang="en-US"/>
        </a:p>
      </dgm:t>
    </dgm:pt>
    <dgm:pt modelId="{9FBACD33-7917-489D-944D-A0C885567C34}" type="parTrans" cxnId="{8B91FDE6-189A-43EE-A9D2-A5FE43697FD9}">
      <dgm:prSet/>
      <dgm:spPr/>
      <dgm:t>
        <a:bodyPr/>
        <a:lstStyle/>
        <a:p>
          <a:endParaRPr lang="en-US"/>
        </a:p>
      </dgm:t>
    </dgm:pt>
    <dgm:pt modelId="{7AA3CA8F-9C03-4F08-BCDB-5BCE4327AE9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0" y="1215145"/>
          <a:ext cx="3144322" cy="542342"/>
        </a:xfrm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Age &gt; 65 ans 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B7B3CCEF-ECA8-409D-8AEF-0475A7C1CA8F}" type="parTrans" cxnId="{AF9A5251-7224-445C-A7C0-7B83DB91CD97}">
      <dgm:prSet/>
      <dgm:spPr/>
      <dgm:t>
        <a:bodyPr/>
        <a:lstStyle/>
        <a:p>
          <a:endParaRPr lang="en-US"/>
        </a:p>
      </dgm:t>
    </dgm:pt>
    <dgm:pt modelId="{D15FB5E5-5A81-43A5-993E-0ECC36A702E4}" type="sibTrans" cxnId="{AF9A5251-7224-445C-A7C0-7B83DB91CD97}">
      <dgm:prSet/>
      <dgm:spPr/>
      <dgm:t>
        <a:bodyPr/>
        <a:lstStyle/>
        <a:p>
          <a:endParaRPr lang="en-US"/>
        </a:p>
      </dgm:t>
    </dgm:pt>
    <dgm:pt modelId="{82E00EB8-D24E-405B-BF04-2470FA84477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0" y="1215145"/>
          <a:ext cx="3144322" cy="542342"/>
        </a:xfrm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Sexe féminin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46AC2CA1-7AD0-43FB-9930-4A9D449DC636}" type="parTrans" cxnId="{60D496FF-ED80-4A2A-877F-C338FF8A64F9}">
      <dgm:prSet/>
      <dgm:spPr/>
      <dgm:t>
        <a:bodyPr/>
        <a:lstStyle/>
        <a:p>
          <a:endParaRPr lang="en-US"/>
        </a:p>
      </dgm:t>
    </dgm:pt>
    <dgm:pt modelId="{02C32CFB-3E35-48E1-B726-03CD5A1B857C}" type="sibTrans" cxnId="{60D496FF-ED80-4A2A-877F-C338FF8A64F9}">
      <dgm:prSet/>
      <dgm:spPr/>
      <dgm:t>
        <a:bodyPr/>
        <a:lstStyle/>
        <a:p>
          <a:endParaRPr lang="en-US"/>
        </a:p>
      </dgm:t>
    </dgm:pt>
    <dgm:pt modelId="{7501D682-D975-4A88-AF3B-05E6E3957E9D}" type="pres">
      <dgm:prSet presAssocID="{928ED537-3650-462C-8CBF-138E7EFBA5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CFCA42-F9E1-489D-9A23-81254AA0771F}" type="pres">
      <dgm:prSet presAssocID="{F983411E-1AFC-4A98-BABE-9F44720B4AE2}" presName="comp" presStyleCnt="0"/>
      <dgm:spPr/>
      <dgm:t>
        <a:bodyPr/>
        <a:lstStyle/>
        <a:p>
          <a:endParaRPr lang="fr-FR"/>
        </a:p>
      </dgm:t>
    </dgm:pt>
    <dgm:pt modelId="{EF366D82-0094-4AE6-B270-667D30FB978A}" type="pres">
      <dgm:prSet presAssocID="{F983411E-1AFC-4A98-BABE-9F44720B4AE2}" presName="box" presStyleLbl="node1" presStyleIdx="0" presStyleCnt="8" custLinFactY="-61406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575610C4-F172-448E-9EEE-4E7C6024A315}" type="pres">
      <dgm:prSet presAssocID="{F983411E-1AFC-4A98-BABE-9F44720B4AE2}" presName="img" presStyleLbl="fgImgPlace1" presStyleIdx="0" presStyleCnt="8" custLinFactNeighborX="-1858" custLinFactNeighborY="2937"/>
      <dgm:spPr>
        <a:xfrm>
          <a:off x="42549" y="6697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F0A3FBE1-44D7-47DA-A7BE-D411F2DCB199}" type="pres">
      <dgm:prSet presAssocID="{F983411E-1AFC-4A98-BABE-9F44720B4AE2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1BED2A-AFD0-46BA-8BB9-24126B669650}" type="pres">
      <dgm:prSet presAssocID="{1518A8A7-9195-4288-A64A-479B47268946}" presName="spacer" presStyleCnt="0"/>
      <dgm:spPr/>
      <dgm:t>
        <a:bodyPr/>
        <a:lstStyle/>
        <a:p>
          <a:endParaRPr lang="fr-FR"/>
        </a:p>
      </dgm:t>
    </dgm:pt>
    <dgm:pt modelId="{E4E5527C-4B2F-4EB0-BCFA-FDD7F0501B6B}" type="pres">
      <dgm:prSet presAssocID="{27FB99E3-C7B7-4875-BC66-235392A60B5B}" presName="comp" presStyleCnt="0"/>
      <dgm:spPr/>
      <dgm:t>
        <a:bodyPr/>
        <a:lstStyle/>
        <a:p>
          <a:endParaRPr lang="fr-FR"/>
        </a:p>
      </dgm:t>
    </dgm:pt>
    <dgm:pt modelId="{7480E1E6-DFD3-4158-BF2D-CFF5EFDAC55E}" type="pres">
      <dgm:prSet presAssocID="{27FB99E3-C7B7-4875-BC66-235392A60B5B}" presName="box" presStyleLbl="node1" presStyleIdx="1" presStyleCnt="8" custLinFactNeighborY="29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2D6BEE6-3495-4F42-8565-BB9E8B5A7709}" type="pres">
      <dgm:prSet presAssocID="{27FB99E3-C7B7-4875-BC66-235392A60B5B}" presName="img" presStyleLbl="fgImgPlace1" presStyleIdx="1" presStyleCnt="8"/>
      <dgm:spPr>
        <a:xfrm>
          <a:off x="54234" y="65081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226644C9-54A3-42CF-B18D-0BA37FDB028D}" type="pres">
      <dgm:prSet presAssocID="{27FB99E3-C7B7-4875-BC66-235392A60B5B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6E2231-9A71-4650-9264-11323769088E}" type="pres">
      <dgm:prSet presAssocID="{C4A0A782-A81C-4E6A-AEB8-5B850E6576C4}" presName="spacer" presStyleCnt="0"/>
      <dgm:spPr/>
      <dgm:t>
        <a:bodyPr/>
        <a:lstStyle/>
        <a:p>
          <a:endParaRPr lang="fr-FR"/>
        </a:p>
      </dgm:t>
    </dgm:pt>
    <dgm:pt modelId="{B9D5EE6F-ECCB-4A8D-A428-A1B75F0B01DD}" type="pres">
      <dgm:prSet presAssocID="{DC1A8A4B-F2C6-4DD8-88FD-1A3EA24D5B6A}" presName="comp" presStyleCnt="0"/>
      <dgm:spPr/>
    </dgm:pt>
    <dgm:pt modelId="{685EA3C8-D26F-43BA-AB46-AA0921C7E2F2}" type="pres">
      <dgm:prSet presAssocID="{DC1A8A4B-F2C6-4DD8-88FD-1A3EA24D5B6A}" presName="box" presStyleLbl="node1" presStyleIdx="2" presStyleCnt="8"/>
      <dgm:spPr/>
      <dgm:t>
        <a:bodyPr/>
        <a:lstStyle/>
        <a:p>
          <a:endParaRPr lang="en-US"/>
        </a:p>
      </dgm:t>
    </dgm:pt>
    <dgm:pt modelId="{602B73D8-6900-4F63-A741-FF575FB73320}" type="pres">
      <dgm:prSet presAssocID="{DC1A8A4B-F2C6-4DD8-88FD-1A3EA24D5B6A}" presName="img" presStyleLbl="fgImgPlace1" presStyleIdx="2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F551F1-1519-440C-AE12-E4C2481F20CB}" type="pres">
      <dgm:prSet presAssocID="{DC1A8A4B-F2C6-4DD8-88FD-1A3EA24D5B6A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F7935-2AEA-412F-9FAD-ED39EA8D7427}" type="pres">
      <dgm:prSet presAssocID="{B0125990-E3E1-4F53-9666-FE6738C7D833}" presName="spacer" presStyleCnt="0"/>
      <dgm:spPr/>
    </dgm:pt>
    <dgm:pt modelId="{77C48E37-1F03-4E8D-A395-0230D10D7158}" type="pres">
      <dgm:prSet presAssocID="{6828B7F1-7A38-455D-B477-FCE93AA6F3B8}" presName="comp" presStyleCnt="0"/>
      <dgm:spPr/>
      <dgm:t>
        <a:bodyPr/>
        <a:lstStyle/>
        <a:p>
          <a:endParaRPr lang="fr-FR"/>
        </a:p>
      </dgm:t>
    </dgm:pt>
    <dgm:pt modelId="{C33E88F6-CDC2-42D9-8265-B628D2F736CE}" type="pres">
      <dgm:prSet presAssocID="{6828B7F1-7A38-455D-B477-FCE93AA6F3B8}" presName="box" presStyleLbl="node1" presStyleIdx="3" presStyleCnt="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A56E299-CAB8-47B2-9454-9D3E0290CAF4}" type="pres">
      <dgm:prSet presAssocID="{6828B7F1-7A38-455D-B477-FCE93AA6F3B8}" presName="img" presStyleLbl="fgImgPlace1" presStyleIdx="3" presStyleCnt="8"/>
      <dgm:spPr>
        <a:xfrm>
          <a:off x="54234" y="1843964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5DDDFEDA-696F-42F0-83E0-852DFF0078CB}" type="pres">
      <dgm:prSet presAssocID="{6828B7F1-7A38-455D-B477-FCE93AA6F3B8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6FC65-896B-4BEE-AB48-5F51FF8A2523}" type="pres">
      <dgm:prSet presAssocID="{252B8B8F-DD45-42B5-B615-9016C694E958}" presName="spacer" presStyleCnt="0"/>
      <dgm:spPr/>
      <dgm:t>
        <a:bodyPr/>
        <a:lstStyle/>
        <a:p>
          <a:endParaRPr lang="fr-FR"/>
        </a:p>
      </dgm:t>
    </dgm:pt>
    <dgm:pt modelId="{735CEDA5-C682-4316-9F33-2DDC3E492EE1}" type="pres">
      <dgm:prSet presAssocID="{D9856DE3-0EE3-4A90-9D33-DAFC1651BBF6}" presName="comp" presStyleCnt="0"/>
      <dgm:spPr/>
      <dgm:t>
        <a:bodyPr/>
        <a:lstStyle/>
        <a:p>
          <a:endParaRPr lang="fr-FR"/>
        </a:p>
      </dgm:t>
    </dgm:pt>
    <dgm:pt modelId="{12BEEFFA-4EE6-4BBA-A8B2-CAB897111773}" type="pres">
      <dgm:prSet presAssocID="{D9856DE3-0EE3-4A90-9D33-DAFC1651BBF6}" presName="box" presStyleLbl="node1" presStyleIdx="4" presStyleCnt="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5E2CD0C-670A-45E2-946C-4B6299378E57}" type="pres">
      <dgm:prSet presAssocID="{D9856DE3-0EE3-4A90-9D33-DAFC1651BBF6}" presName="img" presStyleLbl="fgImgPlace1" presStyleIdx="4" presStyleCnt="8"/>
      <dgm:spPr>
        <a:xfrm>
          <a:off x="54234" y="244054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C968B1BB-9C3B-4681-A2DA-CEBA66C05174}" type="pres">
      <dgm:prSet presAssocID="{D9856DE3-0EE3-4A90-9D33-DAFC1651BBF6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667D84-DBF8-416D-A656-5A13CD677CB8}" type="pres">
      <dgm:prSet presAssocID="{54953540-2272-47C7-ADD4-04E0287D5DE8}" presName="spacer" presStyleCnt="0"/>
      <dgm:spPr/>
    </dgm:pt>
    <dgm:pt modelId="{2CB06D10-00CE-416D-B030-1F765CC2A3CC}" type="pres">
      <dgm:prSet presAssocID="{48871033-5827-4700-A1C9-1B325EAC8CAE}" presName="comp" presStyleCnt="0"/>
      <dgm:spPr/>
    </dgm:pt>
    <dgm:pt modelId="{35D757BD-FA6E-469F-AF9E-59EFF672E012}" type="pres">
      <dgm:prSet presAssocID="{48871033-5827-4700-A1C9-1B325EAC8CAE}" presName="box" presStyleLbl="node1" presStyleIdx="5" presStyleCnt="8"/>
      <dgm:spPr/>
      <dgm:t>
        <a:bodyPr/>
        <a:lstStyle/>
        <a:p>
          <a:endParaRPr lang="en-US"/>
        </a:p>
      </dgm:t>
    </dgm:pt>
    <dgm:pt modelId="{9059212F-C175-4ACB-832F-C6B4A4277130}" type="pres">
      <dgm:prSet presAssocID="{48871033-5827-4700-A1C9-1B325EAC8CAE}" presName="img" presStyleLbl="fgImgPlace1" presStyleIdx="5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326D28-5EDF-43F1-935E-2431E9CD60B6}" type="pres">
      <dgm:prSet presAssocID="{48871033-5827-4700-A1C9-1B325EAC8CAE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FFA60-1B32-42AB-A8E5-04E12935FFDE}" type="pres">
      <dgm:prSet presAssocID="{D572145A-A757-4E1D-B3CF-479014806A6F}" presName="spacer" presStyleCnt="0"/>
      <dgm:spPr/>
    </dgm:pt>
    <dgm:pt modelId="{9D7FA438-2DCB-4170-93B8-7E4917718CE1}" type="pres">
      <dgm:prSet presAssocID="{7AA3CA8F-9C03-4F08-BCDB-5BCE4327AE9C}" presName="comp" presStyleCnt="0"/>
      <dgm:spPr/>
    </dgm:pt>
    <dgm:pt modelId="{EA43E3D5-444C-41AF-AFB6-B33A7C4839DF}" type="pres">
      <dgm:prSet presAssocID="{7AA3CA8F-9C03-4F08-BCDB-5BCE4327AE9C}" presName="box" presStyleLbl="node1" presStyleIdx="6" presStyleCnt="8" custLinFactNeighborX="4" custLinFactNeighborY="405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8CA3041-08CA-4885-8E30-4D9AA98D4D50}" type="pres">
      <dgm:prSet presAssocID="{7AA3CA8F-9C03-4F08-BCDB-5BCE4327AE9C}" presName="img" presStyleLbl="fgImgPlace1" presStyleIdx="6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723AAA-1CEC-47DC-9269-D66663EC0C47}" type="pres">
      <dgm:prSet presAssocID="{7AA3CA8F-9C03-4F08-BCDB-5BCE4327AE9C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17990-2B4E-4FE3-87C1-055C539B0359}" type="pres">
      <dgm:prSet presAssocID="{D15FB5E5-5A81-43A5-993E-0ECC36A702E4}" presName="spacer" presStyleCnt="0"/>
      <dgm:spPr/>
    </dgm:pt>
    <dgm:pt modelId="{174A3532-796F-497E-B345-9ECA425733AB}" type="pres">
      <dgm:prSet presAssocID="{82E00EB8-D24E-405B-BF04-2470FA844770}" presName="comp" presStyleCnt="0"/>
      <dgm:spPr/>
    </dgm:pt>
    <dgm:pt modelId="{0FADAB54-6BDF-4756-AC08-1201DD0D4159}" type="pres">
      <dgm:prSet presAssocID="{82E00EB8-D24E-405B-BF04-2470FA844770}" presName="box" presStyleLbl="node1" presStyleIdx="7" presStyleCnt="8"/>
      <dgm:spPr/>
      <dgm:t>
        <a:bodyPr/>
        <a:lstStyle/>
        <a:p>
          <a:endParaRPr lang="en-US"/>
        </a:p>
      </dgm:t>
    </dgm:pt>
    <dgm:pt modelId="{72A7509F-1F85-4009-B6DD-BB52CB57641F}" type="pres">
      <dgm:prSet presAssocID="{82E00EB8-D24E-405B-BF04-2470FA844770}" presName="img" presStyleLbl="fgImgPlace1" presStyleIdx="7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6757480-B80E-45B7-A662-C9585D063D63}" type="pres">
      <dgm:prSet presAssocID="{82E00EB8-D24E-405B-BF04-2470FA844770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433B0-61D5-43AC-BCB8-68D90CBD0172}" type="presOf" srcId="{27FB99E3-C7B7-4875-BC66-235392A60B5B}" destId="{7480E1E6-DFD3-4158-BF2D-CFF5EFDAC55E}" srcOrd="0" destOrd="0" presId="urn:microsoft.com/office/officeart/2005/8/layout/vList4#1"/>
    <dgm:cxn modelId="{AF9A5251-7224-445C-A7C0-7B83DB91CD97}" srcId="{928ED537-3650-462C-8CBF-138E7EFBA554}" destId="{7AA3CA8F-9C03-4F08-BCDB-5BCE4327AE9C}" srcOrd="6" destOrd="0" parTransId="{B7B3CCEF-ECA8-409D-8AEF-0475A7C1CA8F}" sibTransId="{D15FB5E5-5A81-43A5-993E-0ECC36A702E4}"/>
    <dgm:cxn modelId="{87807B93-CF3E-49F1-96CF-859BC801B384}" type="presOf" srcId="{DC1A8A4B-F2C6-4DD8-88FD-1A3EA24D5B6A}" destId="{0FF551F1-1519-440C-AE12-E4C2481F20CB}" srcOrd="1" destOrd="0" presId="urn:microsoft.com/office/officeart/2005/8/layout/vList4#1"/>
    <dgm:cxn modelId="{0A753FD2-5B52-4AA2-9FDE-E70B181AB88A}" type="presOf" srcId="{D9856DE3-0EE3-4A90-9D33-DAFC1651BBF6}" destId="{C968B1BB-9C3B-4681-A2DA-CEBA66C05174}" srcOrd="1" destOrd="0" presId="urn:microsoft.com/office/officeart/2005/8/layout/vList4#1"/>
    <dgm:cxn modelId="{C5633C66-9465-4311-B8B0-EACA8E0222DB}" srcId="{928ED537-3650-462C-8CBF-138E7EFBA554}" destId="{48871033-5827-4700-A1C9-1B325EAC8CAE}" srcOrd="5" destOrd="0" parTransId="{DBE54426-79DE-442C-B7AB-A0832C4339C3}" sibTransId="{D572145A-A757-4E1D-B3CF-479014806A6F}"/>
    <dgm:cxn modelId="{8B91FDE6-189A-43EE-A9D2-A5FE43697FD9}" srcId="{928ED537-3650-462C-8CBF-138E7EFBA554}" destId="{DC1A8A4B-F2C6-4DD8-88FD-1A3EA24D5B6A}" srcOrd="2" destOrd="0" parTransId="{9FBACD33-7917-489D-944D-A0C885567C34}" sibTransId="{B0125990-E3E1-4F53-9666-FE6738C7D833}"/>
    <dgm:cxn modelId="{8937E307-9F4B-4262-B74B-E1273BD0CA6C}" srcId="{928ED537-3650-462C-8CBF-138E7EFBA554}" destId="{F983411E-1AFC-4A98-BABE-9F44720B4AE2}" srcOrd="0" destOrd="0" parTransId="{762104EC-91C0-4698-84C0-F9BD5BB3A794}" sibTransId="{1518A8A7-9195-4288-A64A-479B47268946}"/>
    <dgm:cxn modelId="{E2D4A153-34BC-4FED-801B-468801CAB63E}" type="presOf" srcId="{D9856DE3-0EE3-4A90-9D33-DAFC1651BBF6}" destId="{12BEEFFA-4EE6-4BBA-A8B2-CAB897111773}" srcOrd="0" destOrd="0" presId="urn:microsoft.com/office/officeart/2005/8/layout/vList4#1"/>
    <dgm:cxn modelId="{4C2CE301-E776-46C2-A356-3EA72654BA18}" type="presOf" srcId="{27FB99E3-C7B7-4875-BC66-235392A60B5B}" destId="{226644C9-54A3-42CF-B18D-0BA37FDB028D}" srcOrd="1" destOrd="0" presId="urn:microsoft.com/office/officeart/2005/8/layout/vList4#1"/>
    <dgm:cxn modelId="{60D496FF-ED80-4A2A-877F-C338FF8A64F9}" srcId="{928ED537-3650-462C-8CBF-138E7EFBA554}" destId="{82E00EB8-D24E-405B-BF04-2470FA844770}" srcOrd="7" destOrd="0" parTransId="{46AC2CA1-7AD0-43FB-9930-4A9D449DC636}" sibTransId="{02C32CFB-3E35-48E1-B726-03CD5A1B857C}"/>
    <dgm:cxn modelId="{B476AD06-DB25-4859-9B2C-DFE4E6445449}" type="presOf" srcId="{48871033-5827-4700-A1C9-1B325EAC8CAE}" destId="{FE326D28-5EDF-43F1-935E-2431E9CD60B6}" srcOrd="1" destOrd="0" presId="urn:microsoft.com/office/officeart/2005/8/layout/vList4#1"/>
    <dgm:cxn modelId="{005CD2D5-FE3E-4B5A-9081-2C26D9E00F75}" type="presOf" srcId="{82E00EB8-D24E-405B-BF04-2470FA844770}" destId="{0FADAB54-6BDF-4756-AC08-1201DD0D4159}" srcOrd="0" destOrd="0" presId="urn:microsoft.com/office/officeart/2005/8/layout/vList4#1"/>
    <dgm:cxn modelId="{93A88675-9802-4A25-B711-1B92B5F6F90E}" type="presOf" srcId="{6828B7F1-7A38-455D-B477-FCE93AA6F3B8}" destId="{5DDDFEDA-696F-42F0-83E0-852DFF0078CB}" srcOrd="1" destOrd="0" presId="urn:microsoft.com/office/officeart/2005/8/layout/vList4#1"/>
    <dgm:cxn modelId="{0284C47F-C47B-475B-88E1-BA1C0C1BFFD8}" srcId="{928ED537-3650-462C-8CBF-138E7EFBA554}" destId="{27FB99E3-C7B7-4875-BC66-235392A60B5B}" srcOrd="1" destOrd="0" parTransId="{035397AD-71FF-4DDF-AE94-C029FC8A0AA1}" sibTransId="{C4A0A782-A81C-4E6A-AEB8-5B850E6576C4}"/>
    <dgm:cxn modelId="{F4BD20A5-D324-4CD0-86AF-5AE81D6C0725}" type="presOf" srcId="{928ED537-3650-462C-8CBF-138E7EFBA554}" destId="{7501D682-D975-4A88-AF3B-05E6E3957E9D}" srcOrd="0" destOrd="0" presId="urn:microsoft.com/office/officeart/2005/8/layout/vList4#1"/>
    <dgm:cxn modelId="{F98AB509-275D-4BBD-890E-9A7E71C0958A}" type="presOf" srcId="{DC1A8A4B-F2C6-4DD8-88FD-1A3EA24D5B6A}" destId="{685EA3C8-D26F-43BA-AB46-AA0921C7E2F2}" srcOrd="0" destOrd="0" presId="urn:microsoft.com/office/officeart/2005/8/layout/vList4#1"/>
    <dgm:cxn modelId="{5D429BD8-140E-4A0C-9832-4F9E58AF9718}" srcId="{928ED537-3650-462C-8CBF-138E7EFBA554}" destId="{6828B7F1-7A38-455D-B477-FCE93AA6F3B8}" srcOrd="3" destOrd="0" parTransId="{6DE78A73-3E3E-4ABE-8944-CDD77DEEA865}" sibTransId="{252B8B8F-DD45-42B5-B615-9016C694E958}"/>
    <dgm:cxn modelId="{59D91C16-74C1-4126-A701-15CA7BB3B45E}" type="presOf" srcId="{6828B7F1-7A38-455D-B477-FCE93AA6F3B8}" destId="{C33E88F6-CDC2-42D9-8265-B628D2F736CE}" srcOrd="0" destOrd="0" presId="urn:microsoft.com/office/officeart/2005/8/layout/vList4#1"/>
    <dgm:cxn modelId="{58A8FB99-2F2D-44E6-9D6E-E771238478CB}" type="presOf" srcId="{F983411E-1AFC-4A98-BABE-9F44720B4AE2}" destId="{EF366D82-0094-4AE6-B270-667D30FB978A}" srcOrd="0" destOrd="0" presId="urn:microsoft.com/office/officeart/2005/8/layout/vList4#1"/>
    <dgm:cxn modelId="{F5C3B544-41A5-43F7-A260-DDAB8F6AC459}" type="presOf" srcId="{82E00EB8-D24E-405B-BF04-2470FA844770}" destId="{F6757480-B80E-45B7-A662-C9585D063D63}" srcOrd="1" destOrd="0" presId="urn:microsoft.com/office/officeart/2005/8/layout/vList4#1"/>
    <dgm:cxn modelId="{B91E8C87-704A-45DE-B8DF-28B7450F40EA}" srcId="{928ED537-3650-462C-8CBF-138E7EFBA554}" destId="{D9856DE3-0EE3-4A90-9D33-DAFC1651BBF6}" srcOrd="4" destOrd="0" parTransId="{8C708252-E5F0-4CE6-8088-09F0A7663663}" sibTransId="{54953540-2272-47C7-ADD4-04E0287D5DE8}"/>
    <dgm:cxn modelId="{B6C9178E-3B62-4E3D-A9F4-E6F75CAFE194}" type="presOf" srcId="{7AA3CA8F-9C03-4F08-BCDB-5BCE4327AE9C}" destId="{35723AAA-1CEC-47DC-9269-D66663EC0C47}" srcOrd="1" destOrd="0" presId="urn:microsoft.com/office/officeart/2005/8/layout/vList4#1"/>
    <dgm:cxn modelId="{3F2BDAF2-2563-4F37-AE59-99DC076D0ECA}" type="presOf" srcId="{48871033-5827-4700-A1C9-1B325EAC8CAE}" destId="{35D757BD-FA6E-469F-AF9E-59EFF672E012}" srcOrd="0" destOrd="0" presId="urn:microsoft.com/office/officeart/2005/8/layout/vList4#1"/>
    <dgm:cxn modelId="{C0E53981-F720-4F5A-802A-70708AF4EB8A}" type="presOf" srcId="{F983411E-1AFC-4A98-BABE-9F44720B4AE2}" destId="{F0A3FBE1-44D7-47DA-A7BE-D411F2DCB199}" srcOrd="1" destOrd="0" presId="urn:microsoft.com/office/officeart/2005/8/layout/vList4#1"/>
    <dgm:cxn modelId="{3E655FC0-12E5-4CC3-8133-5E2087DB821D}" type="presOf" srcId="{7AA3CA8F-9C03-4F08-BCDB-5BCE4327AE9C}" destId="{EA43E3D5-444C-41AF-AFB6-B33A7C4839DF}" srcOrd="0" destOrd="0" presId="urn:microsoft.com/office/officeart/2005/8/layout/vList4#1"/>
    <dgm:cxn modelId="{8A12FDFF-64AF-4AC9-9997-57FF8F38E731}" type="presParOf" srcId="{7501D682-D975-4A88-AF3B-05E6E3957E9D}" destId="{59CFCA42-F9E1-489D-9A23-81254AA0771F}" srcOrd="0" destOrd="0" presId="urn:microsoft.com/office/officeart/2005/8/layout/vList4#1"/>
    <dgm:cxn modelId="{0F3BE3FA-DD5B-469A-80DE-58CDD321334E}" type="presParOf" srcId="{59CFCA42-F9E1-489D-9A23-81254AA0771F}" destId="{EF366D82-0094-4AE6-B270-667D30FB978A}" srcOrd="0" destOrd="0" presId="urn:microsoft.com/office/officeart/2005/8/layout/vList4#1"/>
    <dgm:cxn modelId="{9EEDCA86-CAAF-49DE-9BED-D8CDF832D196}" type="presParOf" srcId="{59CFCA42-F9E1-489D-9A23-81254AA0771F}" destId="{575610C4-F172-448E-9EEE-4E7C6024A315}" srcOrd="1" destOrd="0" presId="urn:microsoft.com/office/officeart/2005/8/layout/vList4#1"/>
    <dgm:cxn modelId="{96A3F67B-B2F2-4A1B-97ED-29D80391205C}" type="presParOf" srcId="{59CFCA42-F9E1-489D-9A23-81254AA0771F}" destId="{F0A3FBE1-44D7-47DA-A7BE-D411F2DCB199}" srcOrd="2" destOrd="0" presId="urn:microsoft.com/office/officeart/2005/8/layout/vList4#1"/>
    <dgm:cxn modelId="{732F5A52-2640-42CC-829C-C144A82B5133}" type="presParOf" srcId="{7501D682-D975-4A88-AF3B-05E6E3957E9D}" destId="{DE1BED2A-AFD0-46BA-8BB9-24126B669650}" srcOrd="1" destOrd="0" presId="urn:microsoft.com/office/officeart/2005/8/layout/vList4#1"/>
    <dgm:cxn modelId="{7D3276D0-28D2-4552-BEB7-035048AEF1F2}" type="presParOf" srcId="{7501D682-D975-4A88-AF3B-05E6E3957E9D}" destId="{E4E5527C-4B2F-4EB0-BCFA-FDD7F0501B6B}" srcOrd="2" destOrd="0" presId="urn:microsoft.com/office/officeart/2005/8/layout/vList4#1"/>
    <dgm:cxn modelId="{A78BA919-AF46-475B-A4E2-C66168F167CF}" type="presParOf" srcId="{E4E5527C-4B2F-4EB0-BCFA-FDD7F0501B6B}" destId="{7480E1E6-DFD3-4158-BF2D-CFF5EFDAC55E}" srcOrd="0" destOrd="0" presId="urn:microsoft.com/office/officeart/2005/8/layout/vList4#1"/>
    <dgm:cxn modelId="{020069D9-AA04-4258-A97C-E992B910071C}" type="presParOf" srcId="{E4E5527C-4B2F-4EB0-BCFA-FDD7F0501B6B}" destId="{A2D6BEE6-3495-4F42-8565-BB9E8B5A7709}" srcOrd="1" destOrd="0" presId="urn:microsoft.com/office/officeart/2005/8/layout/vList4#1"/>
    <dgm:cxn modelId="{265DBC2D-09B9-48EF-969E-79D61CFEDE9C}" type="presParOf" srcId="{E4E5527C-4B2F-4EB0-BCFA-FDD7F0501B6B}" destId="{226644C9-54A3-42CF-B18D-0BA37FDB028D}" srcOrd="2" destOrd="0" presId="urn:microsoft.com/office/officeart/2005/8/layout/vList4#1"/>
    <dgm:cxn modelId="{93C9AF58-1FC7-4AE9-8DC6-952F822C7DD4}" type="presParOf" srcId="{7501D682-D975-4A88-AF3B-05E6E3957E9D}" destId="{626E2231-9A71-4650-9264-11323769088E}" srcOrd="3" destOrd="0" presId="urn:microsoft.com/office/officeart/2005/8/layout/vList4#1"/>
    <dgm:cxn modelId="{C13E2D23-1064-4FFE-8C5F-2BA82F3DD94C}" type="presParOf" srcId="{7501D682-D975-4A88-AF3B-05E6E3957E9D}" destId="{B9D5EE6F-ECCB-4A8D-A428-A1B75F0B01DD}" srcOrd="4" destOrd="0" presId="urn:microsoft.com/office/officeart/2005/8/layout/vList4#1"/>
    <dgm:cxn modelId="{4B8E22D5-D0A9-46D4-841B-F9A5A1AEC61E}" type="presParOf" srcId="{B9D5EE6F-ECCB-4A8D-A428-A1B75F0B01DD}" destId="{685EA3C8-D26F-43BA-AB46-AA0921C7E2F2}" srcOrd="0" destOrd="0" presId="urn:microsoft.com/office/officeart/2005/8/layout/vList4#1"/>
    <dgm:cxn modelId="{4B326A01-1F93-49E4-B28F-52408B376D82}" type="presParOf" srcId="{B9D5EE6F-ECCB-4A8D-A428-A1B75F0B01DD}" destId="{602B73D8-6900-4F63-A741-FF575FB73320}" srcOrd="1" destOrd="0" presId="urn:microsoft.com/office/officeart/2005/8/layout/vList4#1"/>
    <dgm:cxn modelId="{47D6E13E-423B-4BEB-9FD4-18166AEDE742}" type="presParOf" srcId="{B9D5EE6F-ECCB-4A8D-A428-A1B75F0B01DD}" destId="{0FF551F1-1519-440C-AE12-E4C2481F20CB}" srcOrd="2" destOrd="0" presId="urn:microsoft.com/office/officeart/2005/8/layout/vList4#1"/>
    <dgm:cxn modelId="{DA90AB3C-E942-4DD5-B282-18015BA3CEAF}" type="presParOf" srcId="{7501D682-D975-4A88-AF3B-05E6E3957E9D}" destId="{C91F7935-2AEA-412F-9FAD-ED39EA8D7427}" srcOrd="5" destOrd="0" presId="urn:microsoft.com/office/officeart/2005/8/layout/vList4#1"/>
    <dgm:cxn modelId="{164F7A52-73AC-4E6C-B62E-A6430EF9191A}" type="presParOf" srcId="{7501D682-D975-4A88-AF3B-05E6E3957E9D}" destId="{77C48E37-1F03-4E8D-A395-0230D10D7158}" srcOrd="6" destOrd="0" presId="urn:microsoft.com/office/officeart/2005/8/layout/vList4#1"/>
    <dgm:cxn modelId="{06A6E0BA-489B-4D23-A262-43251D12364A}" type="presParOf" srcId="{77C48E37-1F03-4E8D-A395-0230D10D7158}" destId="{C33E88F6-CDC2-42D9-8265-B628D2F736CE}" srcOrd="0" destOrd="0" presId="urn:microsoft.com/office/officeart/2005/8/layout/vList4#1"/>
    <dgm:cxn modelId="{0064B13C-99DB-4236-81BB-5021C565E78E}" type="presParOf" srcId="{77C48E37-1F03-4E8D-A395-0230D10D7158}" destId="{4A56E299-CAB8-47B2-9454-9D3E0290CAF4}" srcOrd="1" destOrd="0" presId="urn:microsoft.com/office/officeart/2005/8/layout/vList4#1"/>
    <dgm:cxn modelId="{E6D66033-23E6-4865-A689-68896B0A2969}" type="presParOf" srcId="{77C48E37-1F03-4E8D-A395-0230D10D7158}" destId="{5DDDFEDA-696F-42F0-83E0-852DFF0078CB}" srcOrd="2" destOrd="0" presId="urn:microsoft.com/office/officeart/2005/8/layout/vList4#1"/>
    <dgm:cxn modelId="{C729B998-2CE3-4E04-B017-B436E0D07863}" type="presParOf" srcId="{7501D682-D975-4A88-AF3B-05E6E3957E9D}" destId="{0DF6FC65-896B-4BEE-AB48-5F51FF8A2523}" srcOrd="7" destOrd="0" presId="urn:microsoft.com/office/officeart/2005/8/layout/vList4#1"/>
    <dgm:cxn modelId="{4D396929-1C3B-4314-BE65-512F846ED39F}" type="presParOf" srcId="{7501D682-D975-4A88-AF3B-05E6E3957E9D}" destId="{735CEDA5-C682-4316-9F33-2DDC3E492EE1}" srcOrd="8" destOrd="0" presId="urn:microsoft.com/office/officeart/2005/8/layout/vList4#1"/>
    <dgm:cxn modelId="{25FF87A8-0EBA-43A9-B886-508078F7D4DD}" type="presParOf" srcId="{735CEDA5-C682-4316-9F33-2DDC3E492EE1}" destId="{12BEEFFA-4EE6-4BBA-A8B2-CAB897111773}" srcOrd="0" destOrd="0" presId="urn:microsoft.com/office/officeart/2005/8/layout/vList4#1"/>
    <dgm:cxn modelId="{97D3035A-A6E6-4681-9A79-74D8028524A6}" type="presParOf" srcId="{735CEDA5-C682-4316-9F33-2DDC3E492EE1}" destId="{B5E2CD0C-670A-45E2-946C-4B6299378E57}" srcOrd="1" destOrd="0" presId="urn:microsoft.com/office/officeart/2005/8/layout/vList4#1"/>
    <dgm:cxn modelId="{05C5C6B7-9049-444B-A2E4-E5F29D77F7DF}" type="presParOf" srcId="{735CEDA5-C682-4316-9F33-2DDC3E492EE1}" destId="{C968B1BB-9C3B-4681-A2DA-CEBA66C05174}" srcOrd="2" destOrd="0" presId="urn:microsoft.com/office/officeart/2005/8/layout/vList4#1"/>
    <dgm:cxn modelId="{D255D15A-898B-4CC1-9F70-B6E94678CE48}" type="presParOf" srcId="{7501D682-D975-4A88-AF3B-05E6E3957E9D}" destId="{95667D84-DBF8-416D-A656-5A13CD677CB8}" srcOrd="9" destOrd="0" presId="urn:microsoft.com/office/officeart/2005/8/layout/vList4#1"/>
    <dgm:cxn modelId="{D8EC66BE-F247-4C61-89F1-3052AB32AFBA}" type="presParOf" srcId="{7501D682-D975-4A88-AF3B-05E6E3957E9D}" destId="{2CB06D10-00CE-416D-B030-1F765CC2A3CC}" srcOrd="10" destOrd="0" presId="urn:microsoft.com/office/officeart/2005/8/layout/vList4#1"/>
    <dgm:cxn modelId="{51686AF4-0582-46CF-8259-72D43CBE0ED9}" type="presParOf" srcId="{2CB06D10-00CE-416D-B030-1F765CC2A3CC}" destId="{35D757BD-FA6E-469F-AF9E-59EFF672E012}" srcOrd="0" destOrd="0" presId="urn:microsoft.com/office/officeart/2005/8/layout/vList4#1"/>
    <dgm:cxn modelId="{102505B1-FD18-4844-B75C-258860611899}" type="presParOf" srcId="{2CB06D10-00CE-416D-B030-1F765CC2A3CC}" destId="{9059212F-C175-4ACB-832F-C6B4A4277130}" srcOrd="1" destOrd="0" presId="urn:microsoft.com/office/officeart/2005/8/layout/vList4#1"/>
    <dgm:cxn modelId="{CC71A28E-098C-4150-A0F4-291B8AC538E0}" type="presParOf" srcId="{2CB06D10-00CE-416D-B030-1F765CC2A3CC}" destId="{FE326D28-5EDF-43F1-935E-2431E9CD60B6}" srcOrd="2" destOrd="0" presId="urn:microsoft.com/office/officeart/2005/8/layout/vList4#1"/>
    <dgm:cxn modelId="{0EC03FB4-1CDE-415B-B35B-258CD1661122}" type="presParOf" srcId="{7501D682-D975-4A88-AF3B-05E6E3957E9D}" destId="{DF3FFA60-1B32-42AB-A8E5-04E12935FFDE}" srcOrd="11" destOrd="0" presId="urn:microsoft.com/office/officeart/2005/8/layout/vList4#1"/>
    <dgm:cxn modelId="{86B52828-5A03-4DE3-8D3A-A8652A67DF32}" type="presParOf" srcId="{7501D682-D975-4A88-AF3B-05E6E3957E9D}" destId="{9D7FA438-2DCB-4170-93B8-7E4917718CE1}" srcOrd="12" destOrd="0" presId="urn:microsoft.com/office/officeart/2005/8/layout/vList4#1"/>
    <dgm:cxn modelId="{F171EC7A-B5D6-4C8A-A40A-5AA930356DD0}" type="presParOf" srcId="{9D7FA438-2DCB-4170-93B8-7E4917718CE1}" destId="{EA43E3D5-444C-41AF-AFB6-B33A7C4839DF}" srcOrd="0" destOrd="0" presId="urn:microsoft.com/office/officeart/2005/8/layout/vList4#1"/>
    <dgm:cxn modelId="{1904B62C-919C-4FB3-B4D9-A15F544C5318}" type="presParOf" srcId="{9D7FA438-2DCB-4170-93B8-7E4917718CE1}" destId="{98CA3041-08CA-4885-8E30-4D9AA98D4D50}" srcOrd="1" destOrd="0" presId="urn:microsoft.com/office/officeart/2005/8/layout/vList4#1"/>
    <dgm:cxn modelId="{3BD41C3A-FA0F-454C-9305-C684ABE55EA3}" type="presParOf" srcId="{9D7FA438-2DCB-4170-93B8-7E4917718CE1}" destId="{35723AAA-1CEC-47DC-9269-D66663EC0C47}" srcOrd="2" destOrd="0" presId="urn:microsoft.com/office/officeart/2005/8/layout/vList4#1"/>
    <dgm:cxn modelId="{CC266D6D-1045-43B5-8026-554E03889D8B}" type="presParOf" srcId="{7501D682-D975-4A88-AF3B-05E6E3957E9D}" destId="{6AF17990-2B4E-4FE3-87C1-055C539B0359}" srcOrd="13" destOrd="0" presId="urn:microsoft.com/office/officeart/2005/8/layout/vList4#1"/>
    <dgm:cxn modelId="{22523197-777B-494B-9EAD-3A984E69BEC6}" type="presParOf" srcId="{7501D682-D975-4A88-AF3B-05E6E3957E9D}" destId="{174A3532-796F-497E-B345-9ECA425733AB}" srcOrd="14" destOrd="0" presId="urn:microsoft.com/office/officeart/2005/8/layout/vList4#1"/>
    <dgm:cxn modelId="{A11F5B89-9ECE-48D9-A673-4CE3A16D177D}" type="presParOf" srcId="{174A3532-796F-497E-B345-9ECA425733AB}" destId="{0FADAB54-6BDF-4756-AC08-1201DD0D4159}" srcOrd="0" destOrd="0" presId="urn:microsoft.com/office/officeart/2005/8/layout/vList4#1"/>
    <dgm:cxn modelId="{547B7A9D-0EED-4D09-94EB-C570A9585313}" type="presParOf" srcId="{174A3532-796F-497E-B345-9ECA425733AB}" destId="{72A7509F-1F85-4009-B6DD-BB52CB57641F}" srcOrd="1" destOrd="0" presId="urn:microsoft.com/office/officeart/2005/8/layout/vList4#1"/>
    <dgm:cxn modelId="{52F5EFC0-87FA-4CEB-B388-CE1DBF7FAA12}" type="presParOf" srcId="{174A3532-796F-497E-B345-9ECA425733AB}" destId="{F6757480-B80E-45B7-A662-C9585D063D6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ED537-3650-462C-8CBF-138E7EFBA554}" type="doc">
      <dgm:prSet loTypeId="urn:microsoft.com/office/officeart/2005/8/layout/vList4#1" loCatId="list" qsTypeId="urn:microsoft.com/office/officeart/2005/8/quickstyle/3d2#1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828B7F1-7A38-455D-B477-FCE93AA6F3B8}">
      <dgm:prSet phldrT="[Texte]" custT="1"/>
      <dgm:spPr>
        <a:xfrm>
          <a:off x="0" y="178973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Diabète 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6DE78A73-3E3E-4ABE-8944-CDD77DEEA865}" type="parTrans" cxnId="{5D429BD8-140E-4A0C-9832-4F9E58AF9718}">
      <dgm:prSet/>
      <dgm:spPr/>
      <dgm:t>
        <a:bodyPr/>
        <a:lstStyle/>
        <a:p>
          <a:endParaRPr lang="fr-FR"/>
        </a:p>
      </dgm:t>
    </dgm:pt>
    <dgm:pt modelId="{252B8B8F-DD45-42B5-B615-9016C694E958}" type="sibTrans" cxnId="{5D429BD8-140E-4A0C-9832-4F9E58AF9718}">
      <dgm:prSet/>
      <dgm:spPr/>
      <dgm:t>
        <a:bodyPr/>
        <a:lstStyle/>
        <a:p>
          <a:endParaRPr lang="fr-FR"/>
        </a:p>
      </dgm:t>
    </dgm:pt>
    <dgm:pt modelId="{D9856DE3-0EE3-4A90-9D33-DAFC1651BBF6}">
      <dgm:prSet phldrT="[Texte]" custT="1"/>
      <dgm:spPr>
        <a:xfrm>
          <a:off x="0" y="2386307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AVC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8C708252-E5F0-4CE6-8088-09F0A7663663}" type="parTrans" cxnId="{B91E8C87-704A-45DE-B8DF-28B7450F40EA}">
      <dgm:prSet/>
      <dgm:spPr/>
      <dgm:t>
        <a:bodyPr/>
        <a:lstStyle/>
        <a:p>
          <a:endParaRPr lang="fr-FR"/>
        </a:p>
      </dgm:t>
    </dgm:pt>
    <dgm:pt modelId="{54953540-2272-47C7-ADD4-04E0287D5DE8}" type="sibTrans" cxnId="{B91E8C87-704A-45DE-B8DF-28B7450F40EA}">
      <dgm:prSet/>
      <dgm:spPr/>
      <dgm:t>
        <a:bodyPr/>
        <a:lstStyle/>
        <a:p>
          <a:endParaRPr lang="fr-FR"/>
        </a:p>
      </dgm:t>
    </dgm:pt>
    <dgm:pt modelId="{F983411E-1AFC-4A98-BABE-9F44720B4AE2}">
      <dgm:prSet phldrT="[Texte]" custT="1"/>
      <dgm:spPr>
        <a:xfrm>
          <a:off x="0" y="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Insuffisance cardiaque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1518A8A7-9195-4288-A64A-479B47268946}" type="sibTrans" cxnId="{8937E307-9F4B-4262-B74B-E1273BD0CA6C}">
      <dgm:prSet/>
      <dgm:spPr/>
      <dgm:t>
        <a:bodyPr/>
        <a:lstStyle/>
        <a:p>
          <a:endParaRPr lang="fr-FR"/>
        </a:p>
      </dgm:t>
    </dgm:pt>
    <dgm:pt modelId="{762104EC-91C0-4698-84C0-F9BD5BB3A794}" type="parTrans" cxnId="{8937E307-9F4B-4262-B74B-E1273BD0CA6C}">
      <dgm:prSet/>
      <dgm:spPr/>
      <dgm:t>
        <a:bodyPr/>
        <a:lstStyle/>
        <a:p>
          <a:endParaRPr lang="fr-FR"/>
        </a:p>
      </dgm:t>
    </dgm:pt>
    <dgm:pt modelId="{27FB99E3-C7B7-4875-BC66-235392A60B5B}">
      <dgm:prSet custT="1"/>
      <dgm:spPr>
        <a:xfrm>
          <a:off x="0" y="612760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Hypertension artérielle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035397AD-71FF-4DDF-AE94-C029FC8A0AA1}" type="parTrans" cxnId="{0284C47F-C47B-475B-88E1-BA1C0C1BFFD8}">
      <dgm:prSet/>
      <dgm:spPr/>
      <dgm:t>
        <a:bodyPr/>
        <a:lstStyle/>
        <a:p>
          <a:endParaRPr lang="fr-FR"/>
        </a:p>
      </dgm:t>
    </dgm:pt>
    <dgm:pt modelId="{C4A0A782-A81C-4E6A-AEB8-5B850E6576C4}" type="sibTrans" cxnId="{0284C47F-C47B-475B-88E1-BA1C0C1BFFD8}">
      <dgm:prSet/>
      <dgm:spPr/>
      <dgm:t>
        <a:bodyPr/>
        <a:lstStyle/>
        <a:p>
          <a:endParaRPr lang="fr-FR"/>
        </a:p>
      </dgm:t>
    </dgm:pt>
    <dgm:pt modelId="{86348131-B38F-4CFA-B479-1B93465825E2}">
      <dgm:prSet custT="1"/>
      <dgm:spPr>
        <a:xfrm>
          <a:off x="0" y="1215145"/>
          <a:ext cx="3144322" cy="542342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Age &gt; 75 ans 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82A2F4EC-EDB0-4594-A887-BDF2C83BDDAA}" type="parTrans" cxnId="{392CDE1B-DA47-471E-85A7-FB891912DCC7}">
      <dgm:prSet/>
      <dgm:spPr/>
      <dgm:t>
        <a:bodyPr/>
        <a:lstStyle/>
        <a:p>
          <a:endParaRPr lang="fr-FR"/>
        </a:p>
      </dgm:t>
    </dgm:pt>
    <dgm:pt modelId="{A4150BE2-836C-4C62-A12D-0EAC0C92F3BD}" type="sibTrans" cxnId="{392CDE1B-DA47-471E-85A7-FB891912DCC7}">
      <dgm:prSet/>
      <dgm:spPr/>
      <dgm:t>
        <a:bodyPr/>
        <a:lstStyle/>
        <a:p>
          <a:endParaRPr lang="fr-FR"/>
        </a:p>
      </dgm:t>
    </dgm:pt>
    <dgm:pt modelId="{7501D682-D975-4A88-AF3B-05E6E3957E9D}" type="pres">
      <dgm:prSet presAssocID="{928ED537-3650-462C-8CBF-138E7EFBA5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CFCA42-F9E1-489D-9A23-81254AA0771F}" type="pres">
      <dgm:prSet presAssocID="{F983411E-1AFC-4A98-BABE-9F44720B4AE2}" presName="comp" presStyleCnt="0"/>
      <dgm:spPr/>
      <dgm:t>
        <a:bodyPr/>
        <a:lstStyle/>
        <a:p>
          <a:endParaRPr lang="fr-FR"/>
        </a:p>
      </dgm:t>
    </dgm:pt>
    <dgm:pt modelId="{EF366D82-0094-4AE6-B270-667D30FB978A}" type="pres">
      <dgm:prSet presAssocID="{F983411E-1AFC-4A98-BABE-9F44720B4AE2}" presName="box" presStyleLbl="node1" presStyleIdx="0" presStyleCnt="5" custLinFactY="-61406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575610C4-F172-448E-9EEE-4E7C6024A315}" type="pres">
      <dgm:prSet presAssocID="{F983411E-1AFC-4A98-BABE-9F44720B4AE2}" presName="img" presStyleLbl="fgImgPlace1" presStyleIdx="0" presStyleCnt="5" custLinFactNeighborX="-1858" custLinFactNeighborY="2937"/>
      <dgm:spPr>
        <a:xfrm>
          <a:off x="42549" y="6697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F0A3FBE1-44D7-47DA-A7BE-D411F2DCB199}" type="pres">
      <dgm:prSet presAssocID="{F983411E-1AFC-4A98-BABE-9F44720B4AE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1BED2A-AFD0-46BA-8BB9-24126B669650}" type="pres">
      <dgm:prSet presAssocID="{1518A8A7-9195-4288-A64A-479B47268946}" presName="spacer" presStyleCnt="0"/>
      <dgm:spPr/>
      <dgm:t>
        <a:bodyPr/>
        <a:lstStyle/>
        <a:p>
          <a:endParaRPr lang="fr-FR"/>
        </a:p>
      </dgm:t>
    </dgm:pt>
    <dgm:pt modelId="{E4E5527C-4B2F-4EB0-BCFA-FDD7F0501B6B}" type="pres">
      <dgm:prSet presAssocID="{27FB99E3-C7B7-4875-BC66-235392A60B5B}" presName="comp" presStyleCnt="0"/>
      <dgm:spPr/>
      <dgm:t>
        <a:bodyPr/>
        <a:lstStyle/>
        <a:p>
          <a:endParaRPr lang="fr-FR"/>
        </a:p>
      </dgm:t>
    </dgm:pt>
    <dgm:pt modelId="{7480E1E6-DFD3-4158-BF2D-CFF5EFDAC55E}" type="pres">
      <dgm:prSet presAssocID="{27FB99E3-C7B7-4875-BC66-235392A60B5B}" presName="box" presStyleLbl="node1" presStyleIdx="1" presStyleCnt="5" custLinFactNeighborY="29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2D6BEE6-3495-4F42-8565-BB9E8B5A7709}" type="pres">
      <dgm:prSet presAssocID="{27FB99E3-C7B7-4875-BC66-235392A60B5B}" presName="img" presStyleLbl="fgImgPlace1" presStyleIdx="1" presStyleCnt="5"/>
      <dgm:spPr>
        <a:xfrm>
          <a:off x="54234" y="65081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226644C9-54A3-42CF-B18D-0BA37FDB028D}" type="pres">
      <dgm:prSet presAssocID="{27FB99E3-C7B7-4875-BC66-235392A60B5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6E2231-9A71-4650-9264-11323769088E}" type="pres">
      <dgm:prSet presAssocID="{C4A0A782-A81C-4E6A-AEB8-5B850E6576C4}" presName="spacer" presStyleCnt="0"/>
      <dgm:spPr/>
      <dgm:t>
        <a:bodyPr/>
        <a:lstStyle/>
        <a:p>
          <a:endParaRPr lang="fr-FR"/>
        </a:p>
      </dgm:t>
    </dgm:pt>
    <dgm:pt modelId="{972D4A78-BAF3-4C94-8731-2301C8C67CEA}" type="pres">
      <dgm:prSet presAssocID="{86348131-B38F-4CFA-B479-1B93465825E2}" presName="comp" presStyleCnt="0"/>
      <dgm:spPr/>
      <dgm:t>
        <a:bodyPr/>
        <a:lstStyle/>
        <a:p>
          <a:endParaRPr lang="fr-FR"/>
        </a:p>
      </dgm:t>
    </dgm:pt>
    <dgm:pt modelId="{B9438896-1402-4DDC-950C-66987790C495}" type="pres">
      <dgm:prSet presAssocID="{86348131-B38F-4CFA-B479-1B93465825E2}" presName="box" presStyleLbl="node1" presStyleIdx="2" presStyleCnt="5" custLinFactNeighborX="4" custLinFactNeighborY="405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5432916-3FD9-4B51-862A-DC839331AEDD}" type="pres">
      <dgm:prSet presAssocID="{86348131-B38F-4CFA-B479-1B93465825E2}" presName="img" presStyleLbl="fgImgPlace1" presStyleIdx="2" presStyleCnt="5" custLinFactNeighborX="2761" custLinFactNeighborY="9044"/>
      <dgm:spPr>
        <a:xfrm>
          <a:off x="71597" y="128662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C97C8E25-F908-442B-83DC-43D3F5D9239C}" type="pres">
      <dgm:prSet presAssocID="{86348131-B38F-4CFA-B479-1B93465825E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C3746D-1CA3-4463-AE1F-D963B2CA4F45}" type="pres">
      <dgm:prSet presAssocID="{A4150BE2-836C-4C62-A12D-0EAC0C92F3BD}" presName="spacer" presStyleCnt="0"/>
      <dgm:spPr/>
      <dgm:t>
        <a:bodyPr/>
        <a:lstStyle/>
        <a:p>
          <a:endParaRPr lang="fr-FR"/>
        </a:p>
      </dgm:t>
    </dgm:pt>
    <dgm:pt modelId="{77C48E37-1F03-4E8D-A395-0230D10D7158}" type="pres">
      <dgm:prSet presAssocID="{6828B7F1-7A38-455D-B477-FCE93AA6F3B8}" presName="comp" presStyleCnt="0"/>
      <dgm:spPr/>
      <dgm:t>
        <a:bodyPr/>
        <a:lstStyle/>
        <a:p>
          <a:endParaRPr lang="fr-FR"/>
        </a:p>
      </dgm:t>
    </dgm:pt>
    <dgm:pt modelId="{C33E88F6-CDC2-42D9-8265-B628D2F736CE}" type="pres">
      <dgm:prSet presAssocID="{6828B7F1-7A38-455D-B477-FCE93AA6F3B8}" presName="box" presStyleLbl="node1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A56E299-CAB8-47B2-9454-9D3E0290CAF4}" type="pres">
      <dgm:prSet presAssocID="{6828B7F1-7A38-455D-B477-FCE93AA6F3B8}" presName="img" presStyleLbl="fgImgPlace1" presStyleIdx="3" presStyleCnt="5"/>
      <dgm:spPr>
        <a:xfrm>
          <a:off x="54234" y="1843964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5DDDFEDA-696F-42F0-83E0-852DFF0078CB}" type="pres">
      <dgm:prSet presAssocID="{6828B7F1-7A38-455D-B477-FCE93AA6F3B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6FC65-896B-4BEE-AB48-5F51FF8A2523}" type="pres">
      <dgm:prSet presAssocID="{252B8B8F-DD45-42B5-B615-9016C694E958}" presName="spacer" presStyleCnt="0"/>
      <dgm:spPr/>
      <dgm:t>
        <a:bodyPr/>
        <a:lstStyle/>
        <a:p>
          <a:endParaRPr lang="fr-FR"/>
        </a:p>
      </dgm:t>
    </dgm:pt>
    <dgm:pt modelId="{735CEDA5-C682-4316-9F33-2DDC3E492EE1}" type="pres">
      <dgm:prSet presAssocID="{D9856DE3-0EE3-4A90-9D33-DAFC1651BBF6}" presName="comp" presStyleCnt="0"/>
      <dgm:spPr/>
      <dgm:t>
        <a:bodyPr/>
        <a:lstStyle/>
        <a:p>
          <a:endParaRPr lang="fr-FR"/>
        </a:p>
      </dgm:t>
    </dgm:pt>
    <dgm:pt modelId="{12BEEFFA-4EE6-4BBA-A8B2-CAB897111773}" type="pres">
      <dgm:prSet presAssocID="{D9856DE3-0EE3-4A90-9D33-DAFC1651BBF6}" presName="box" presStyleLbl="node1" presStyleIdx="4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5E2CD0C-670A-45E2-946C-4B6299378E57}" type="pres">
      <dgm:prSet presAssocID="{D9856DE3-0EE3-4A90-9D33-DAFC1651BBF6}" presName="img" presStyleLbl="fgImgPlace1" presStyleIdx="4" presStyleCnt="5"/>
      <dgm:spPr>
        <a:xfrm>
          <a:off x="54234" y="244054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gm:spPr>
      <dgm:t>
        <a:bodyPr/>
        <a:lstStyle/>
        <a:p>
          <a:endParaRPr lang="fr-FR"/>
        </a:p>
      </dgm:t>
    </dgm:pt>
    <dgm:pt modelId="{C968B1BB-9C3B-4681-A2DA-CEBA66C05174}" type="pres">
      <dgm:prSet presAssocID="{D9856DE3-0EE3-4A90-9D33-DAFC1651BBF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CD4C47-9A67-4B83-B4D2-FD21661291C6}" type="presOf" srcId="{F983411E-1AFC-4A98-BABE-9F44720B4AE2}" destId="{F0A3FBE1-44D7-47DA-A7BE-D411F2DCB199}" srcOrd="1" destOrd="0" presId="urn:microsoft.com/office/officeart/2005/8/layout/vList4#1"/>
    <dgm:cxn modelId="{23617890-7549-4A9F-B2DA-5665C69CF088}" type="presOf" srcId="{27FB99E3-C7B7-4875-BC66-235392A60B5B}" destId="{7480E1E6-DFD3-4158-BF2D-CFF5EFDAC55E}" srcOrd="0" destOrd="0" presId="urn:microsoft.com/office/officeart/2005/8/layout/vList4#1"/>
    <dgm:cxn modelId="{8937E307-9F4B-4262-B74B-E1273BD0CA6C}" srcId="{928ED537-3650-462C-8CBF-138E7EFBA554}" destId="{F983411E-1AFC-4A98-BABE-9F44720B4AE2}" srcOrd="0" destOrd="0" parTransId="{762104EC-91C0-4698-84C0-F9BD5BB3A794}" sibTransId="{1518A8A7-9195-4288-A64A-479B47268946}"/>
    <dgm:cxn modelId="{224E9B4D-55F9-48CA-98D2-4051308498B3}" type="presOf" srcId="{F983411E-1AFC-4A98-BABE-9F44720B4AE2}" destId="{EF366D82-0094-4AE6-B270-667D30FB978A}" srcOrd="0" destOrd="0" presId="urn:microsoft.com/office/officeart/2005/8/layout/vList4#1"/>
    <dgm:cxn modelId="{CEBE50F6-C6D2-41EA-9C46-8D481878A556}" type="presOf" srcId="{D9856DE3-0EE3-4A90-9D33-DAFC1651BBF6}" destId="{C968B1BB-9C3B-4681-A2DA-CEBA66C05174}" srcOrd="1" destOrd="0" presId="urn:microsoft.com/office/officeart/2005/8/layout/vList4#1"/>
    <dgm:cxn modelId="{5D429BD8-140E-4A0C-9832-4F9E58AF9718}" srcId="{928ED537-3650-462C-8CBF-138E7EFBA554}" destId="{6828B7F1-7A38-455D-B477-FCE93AA6F3B8}" srcOrd="3" destOrd="0" parTransId="{6DE78A73-3E3E-4ABE-8944-CDD77DEEA865}" sibTransId="{252B8B8F-DD45-42B5-B615-9016C694E958}"/>
    <dgm:cxn modelId="{DF472E50-87DD-42CC-BB02-5697D58E5F39}" type="presOf" srcId="{928ED537-3650-462C-8CBF-138E7EFBA554}" destId="{7501D682-D975-4A88-AF3B-05E6E3957E9D}" srcOrd="0" destOrd="0" presId="urn:microsoft.com/office/officeart/2005/8/layout/vList4#1"/>
    <dgm:cxn modelId="{392CDE1B-DA47-471E-85A7-FB891912DCC7}" srcId="{928ED537-3650-462C-8CBF-138E7EFBA554}" destId="{86348131-B38F-4CFA-B479-1B93465825E2}" srcOrd="2" destOrd="0" parTransId="{82A2F4EC-EDB0-4594-A887-BDF2C83BDDAA}" sibTransId="{A4150BE2-836C-4C62-A12D-0EAC0C92F3BD}"/>
    <dgm:cxn modelId="{0284C47F-C47B-475B-88E1-BA1C0C1BFFD8}" srcId="{928ED537-3650-462C-8CBF-138E7EFBA554}" destId="{27FB99E3-C7B7-4875-BC66-235392A60B5B}" srcOrd="1" destOrd="0" parTransId="{035397AD-71FF-4DDF-AE94-C029FC8A0AA1}" sibTransId="{C4A0A782-A81C-4E6A-AEB8-5B850E6576C4}"/>
    <dgm:cxn modelId="{72EC0ED2-BFE3-4144-BEAF-2D3C45254D5A}" type="presOf" srcId="{D9856DE3-0EE3-4A90-9D33-DAFC1651BBF6}" destId="{12BEEFFA-4EE6-4BBA-A8B2-CAB897111773}" srcOrd="0" destOrd="0" presId="urn:microsoft.com/office/officeart/2005/8/layout/vList4#1"/>
    <dgm:cxn modelId="{CFB85FA2-7F06-427E-9F70-CB4B741DCB05}" type="presOf" srcId="{86348131-B38F-4CFA-B479-1B93465825E2}" destId="{C97C8E25-F908-442B-83DC-43D3F5D9239C}" srcOrd="1" destOrd="0" presId="urn:microsoft.com/office/officeart/2005/8/layout/vList4#1"/>
    <dgm:cxn modelId="{67ACC553-5851-47DD-9B07-566E0CDEABDC}" type="presOf" srcId="{86348131-B38F-4CFA-B479-1B93465825E2}" destId="{B9438896-1402-4DDC-950C-66987790C495}" srcOrd="0" destOrd="0" presId="urn:microsoft.com/office/officeart/2005/8/layout/vList4#1"/>
    <dgm:cxn modelId="{B91E8C87-704A-45DE-B8DF-28B7450F40EA}" srcId="{928ED537-3650-462C-8CBF-138E7EFBA554}" destId="{D9856DE3-0EE3-4A90-9D33-DAFC1651BBF6}" srcOrd="4" destOrd="0" parTransId="{8C708252-E5F0-4CE6-8088-09F0A7663663}" sibTransId="{54953540-2272-47C7-ADD4-04E0287D5DE8}"/>
    <dgm:cxn modelId="{6586740C-A019-4E98-8C91-AC01836C2C64}" type="presOf" srcId="{27FB99E3-C7B7-4875-BC66-235392A60B5B}" destId="{226644C9-54A3-42CF-B18D-0BA37FDB028D}" srcOrd="1" destOrd="0" presId="urn:microsoft.com/office/officeart/2005/8/layout/vList4#1"/>
    <dgm:cxn modelId="{99A15C2C-CE94-4FC6-B95A-CDA59B5E7412}" type="presOf" srcId="{6828B7F1-7A38-455D-B477-FCE93AA6F3B8}" destId="{5DDDFEDA-696F-42F0-83E0-852DFF0078CB}" srcOrd="1" destOrd="0" presId="urn:microsoft.com/office/officeart/2005/8/layout/vList4#1"/>
    <dgm:cxn modelId="{81769231-F704-4171-B861-5BC69F4EACBC}" type="presOf" srcId="{6828B7F1-7A38-455D-B477-FCE93AA6F3B8}" destId="{C33E88F6-CDC2-42D9-8265-B628D2F736CE}" srcOrd="0" destOrd="0" presId="urn:microsoft.com/office/officeart/2005/8/layout/vList4#1"/>
    <dgm:cxn modelId="{0B4B168F-983B-4721-B79E-B909B4C9B9C0}" type="presParOf" srcId="{7501D682-D975-4A88-AF3B-05E6E3957E9D}" destId="{59CFCA42-F9E1-489D-9A23-81254AA0771F}" srcOrd="0" destOrd="0" presId="urn:microsoft.com/office/officeart/2005/8/layout/vList4#1"/>
    <dgm:cxn modelId="{36C146DA-4D3B-4BE8-9FEE-E99D3B8667EE}" type="presParOf" srcId="{59CFCA42-F9E1-489D-9A23-81254AA0771F}" destId="{EF366D82-0094-4AE6-B270-667D30FB978A}" srcOrd="0" destOrd="0" presId="urn:microsoft.com/office/officeart/2005/8/layout/vList4#1"/>
    <dgm:cxn modelId="{C3A8DD9B-A201-48DF-91DD-3C6B6F9EEC27}" type="presParOf" srcId="{59CFCA42-F9E1-489D-9A23-81254AA0771F}" destId="{575610C4-F172-448E-9EEE-4E7C6024A315}" srcOrd="1" destOrd="0" presId="urn:microsoft.com/office/officeart/2005/8/layout/vList4#1"/>
    <dgm:cxn modelId="{D7709A44-B5AE-4F1F-AE54-A6FEAB93109D}" type="presParOf" srcId="{59CFCA42-F9E1-489D-9A23-81254AA0771F}" destId="{F0A3FBE1-44D7-47DA-A7BE-D411F2DCB199}" srcOrd="2" destOrd="0" presId="urn:microsoft.com/office/officeart/2005/8/layout/vList4#1"/>
    <dgm:cxn modelId="{559578F7-6FA5-403B-9028-E588A5380B54}" type="presParOf" srcId="{7501D682-D975-4A88-AF3B-05E6E3957E9D}" destId="{DE1BED2A-AFD0-46BA-8BB9-24126B669650}" srcOrd="1" destOrd="0" presId="urn:microsoft.com/office/officeart/2005/8/layout/vList4#1"/>
    <dgm:cxn modelId="{4B2F775C-BB31-4D12-BE96-7AB6C07E37CE}" type="presParOf" srcId="{7501D682-D975-4A88-AF3B-05E6E3957E9D}" destId="{E4E5527C-4B2F-4EB0-BCFA-FDD7F0501B6B}" srcOrd="2" destOrd="0" presId="urn:microsoft.com/office/officeart/2005/8/layout/vList4#1"/>
    <dgm:cxn modelId="{A6E040FE-6F09-4186-87F0-83D6C850D366}" type="presParOf" srcId="{E4E5527C-4B2F-4EB0-BCFA-FDD7F0501B6B}" destId="{7480E1E6-DFD3-4158-BF2D-CFF5EFDAC55E}" srcOrd="0" destOrd="0" presId="urn:microsoft.com/office/officeart/2005/8/layout/vList4#1"/>
    <dgm:cxn modelId="{77E22435-F4DC-47D3-8F14-732E8671DB33}" type="presParOf" srcId="{E4E5527C-4B2F-4EB0-BCFA-FDD7F0501B6B}" destId="{A2D6BEE6-3495-4F42-8565-BB9E8B5A7709}" srcOrd="1" destOrd="0" presId="urn:microsoft.com/office/officeart/2005/8/layout/vList4#1"/>
    <dgm:cxn modelId="{6BDF89E2-ACBD-44F6-8C0B-11CF1E774E16}" type="presParOf" srcId="{E4E5527C-4B2F-4EB0-BCFA-FDD7F0501B6B}" destId="{226644C9-54A3-42CF-B18D-0BA37FDB028D}" srcOrd="2" destOrd="0" presId="urn:microsoft.com/office/officeart/2005/8/layout/vList4#1"/>
    <dgm:cxn modelId="{8148EDB0-34A8-4827-89DE-8BB7F77264FB}" type="presParOf" srcId="{7501D682-D975-4A88-AF3B-05E6E3957E9D}" destId="{626E2231-9A71-4650-9264-11323769088E}" srcOrd="3" destOrd="0" presId="urn:microsoft.com/office/officeart/2005/8/layout/vList4#1"/>
    <dgm:cxn modelId="{BDC6CAF8-9A3E-4735-A14E-23AC648BD0DF}" type="presParOf" srcId="{7501D682-D975-4A88-AF3B-05E6E3957E9D}" destId="{972D4A78-BAF3-4C94-8731-2301C8C67CEA}" srcOrd="4" destOrd="0" presId="urn:microsoft.com/office/officeart/2005/8/layout/vList4#1"/>
    <dgm:cxn modelId="{1FE8F9EA-A47E-40DE-A047-7479E8AE6A8A}" type="presParOf" srcId="{972D4A78-BAF3-4C94-8731-2301C8C67CEA}" destId="{B9438896-1402-4DDC-950C-66987790C495}" srcOrd="0" destOrd="0" presId="urn:microsoft.com/office/officeart/2005/8/layout/vList4#1"/>
    <dgm:cxn modelId="{51FE235D-5726-4B50-967B-ECA791ECA8F7}" type="presParOf" srcId="{972D4A78-BAF3-4C94-8731-2301C8C67CEA}" destId="{85432916-3FD9-4B51-862A-DC839331AEDD}" srcOrd="1" destOrd="0" presId="urn:microsoft.com/office/officeart/2005/8/layout/vList4#1"/>
    <dgm:cxn modelId="{CD33C3FA-0D0D-475B-A38F-EA6B3479DFD1}" type="presParOf" srcId="{972D4A78-BAF3-4C94-8731-2301C8C67CEA}" destId="{C97C8E25-F908-442B-83DC-43D3F5D9239C}" srcOrd="2" destOrd="0" presId="urn:microsoft.com/office/officeart/2005/8/layout/vList4#1"/>
    <dgm:cxn modelId="{F562A236-F997-4683-BD3A-F62552DB26DB}" type="presParOf" srcId="{7501D682-D975-4A88-AF3B-05E6E3957E9D}" destId="{22C3746D-1CA3-4463-AE1F-D963B2CA4F45}" srcOrd="5" destOrd="0" presId="urn:microsoft.com/office/officeart/2005/8/layout/vList4#1"/>
    <dgm:cxn modelId="{0DF6B79A-2B59-4C9E-9D51-04B2F990801E}" type="presParOf" srcId="{7501D682-D975-4A88-AF3B-05E6E3957E9D}" destId="{77C48E37-1F03-4E8D-A395-0230D10D7158}" srcOrd="6" destOrd="0" presId="urn:microsoft.com/office/officeart/2005/8/layout/vList4#1"/>
    <dgm:cxn modelId="{7D539C4E-4D1C-406A-A200-5A2201564B3E}" type="presParOf" srcId="{77C48E37-1F03-4E8D-A395-0230D10D7158}" destId="{C33E88F6-CDC2-42D9-8265-B628D2F736CE}" srcOrd="0" destOrd="0" presId="urn:microsoft.com/office/officeart/2005/8/layout/vList4#1"/>
    <dgm:cxn modelId="{1A1A3EFB-0308-4B40-B30D-664B719BAF24}" type="presParOf" srcId="{77C48E37-1F03-4E8D-A395-0230D10D7158}" destId="{4A56E299-CAB8-47B2-9454-9D3E0290CAF4}" srcOrd="1" destOrd="0" presId="urn:microsoft.com/office/officeart/2005/8/layout/vList4#1"/>
    <dgm:cxn modelId="{7C787A06-43D8-4657-B8CB-4AFA8D7ED450}" type="presParOf" srcId="{77C48E37-1F03-4E8D-A395-0230D10D7158}" destId="{5DDDFEDA-696F-42F0-83E0-852DFF0078CB}" srcOrd="2" destOrd="0" presId="urn:microsoft.com/office/officeart/2005/8/layout/vList4#1"/>
    <dgm:cxn modelId="{C02F8B24-8D5A-4B26-9E08-6C7A34428F8D}" type="presParOf" srcId="{7501D682-D975-4A88-AF3B-05E6E3957E9D}" destId="{0DF6FC65-896B-4BEE-AB48-5F51FF8A2523}" srcOrd="7" destOrd="0" presId="urn:microsoft.com/office/officeart/2005/8/layout/vList4#1"/>
    <dgm:cxn modelId="{D2C998E3-F3F2-4CEB-999C-18BC3E9A8D1A}" type="presParOf" srcId="{7501D682-D975-4A88-AF3B-05E6E3957E9D}" destId="{735CEDA5-C682-4316-9F33-2DDC3E492EE1}" srcOrd="8" destOrd="0" presId="urn:microsoft.com/office/officeart/2005/8/layout/vList4#1"/>
    <dgm:cxn modelId="{399C9FA7-7778-48AF-8E63-800B49D82694}" type="presParOf" srcId="{735CEDA5-C682-4316-9F33-2DDC3E492EE1}" destId="{12BEEFFA-4EE6-4BBA-A8B2-CAB897111773}" srcOrd="0" destOrd="0" presId="urn:microsoft.com/office/officeart/2005/8/layout/vList4#1"/>
    <dgm:cxn modelId="{F00BF330-58B2-4E16-ACBD-9003B7A70286}" type="presParOf" srcId="{735CEDA5-C682-4316-9F33-2DDC3E492EE1}" destId="{B5E2CD0C-670A-45E2-946C-4B6299378E57}" srcOrd="1" destOrd="0" presId="urn:microsoft.com/office/officeart/2005/8/layout/vList4#1"/>
    <dgm:cxn modelId="{2A021C0C-50A0-499C-B559-C481A6D87616}" type="presParOf" srcId="{735CEDA5-C682-4316-9F33-2DDC3E492EE1}" destId="{C968B1BB-9C3B-4681-A2DA-CEBA66C05174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8ED537-3650-462C-8CBF-138E7EFBA554}" type="doc">
      <dgm:prSet loTypeId="urn:microsoft.com/office/officeart/2005/8/layout/vList4#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828B7F1-7A38-455D-B477-FCE93AA6F3B8}">
      <dgm:prSet phldrT="[Texte]" custT="1"/>
      <dgm:spPr>
        <a:xfrm>
          <a:off x="0" y="1789730"/>
          <a:ext cx="3144322" cy="542342"/>
        </a:xfrm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Saignement</a:t>
          </a:r>
        </a:p>
      </dgm:t>
    </dgm:pt>
    <dgm:pt modelId="{6DE78A73-3E3E-4ABE-8944-CDD77DEEA865}" type="parTrans" cxnId="{5D429BD8-140E-4A0C-9832-4F9E58AF9718}">
      <dgm:prSet/>
      <dgm:spPr/>
      <dgm:t>
        <a:bodyPr/>
        <a:lstStyle/>
        <a:p>
          <a:endParaRPr lang="fr-FR"/>
        </a:p>
      </dgm:t>
    </dgm:pt>
    <dgm:pt modelId="{252B8B8F-DD45-42B5-B615-9016C694E958}" type="sibTrans" cxnId="{5D429BD8-140E-4A0C-9832-4F9E58AF9718}">
      <dgm:prSet/>
      <dgm:spPr/>
      <dgm:t>
        <a:bodyPr/>
        <a:lstStyle/>
        <a:p>
          <a:endParaRPr lang="fr-FR"/>
        </a:p>
      </dgm:t>
    </dgm:pt>
    <dgm:pt modelId="{D9856DE3-0EE3-4A90-9D33-DAFC1651BBF6}">
      <dgm:prSet phldrT="[Texte]" custT="1"/>
      <dgm:spPr>
        <a:xfrm>
          <a:off x="0" y="2386307"/>
          <a:ext cx="3144322" cy="542342"/>
        </a:xfrm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INR labile</a:t>
          </a:r>
        </a:p>
      </dgm:t>
    </dgm:pt>
    <dgm:pt modelId="{8C708252-E5F0-4CE6-8088-09F0A7663663}" type="parTrans" cxnId="{B91E8C87-704A-45DE-B8DF-28B7450F40EA}">
      <dgm:prSet/>
      <dgm:spPr/>
      <dgm:t>
        <a:bodyPr/>
        <a:lstStyle/>
        <a:p>
          <a:endParaRPr lang="fr-FR"/>
        </a:p>
      </dgm:t>
    </dgm:pt>
    <dgm:pt modelId="{54953540-2272-47C7-ADD4-04E0287D5DE8}" type="sibTrans" cxnId="{B91E8C87-704A-45DE-B8DF-28B7450F40EA}">
      <dgm:prSet/>
      <dgm:spPr/>
      <dgm:t>
        <a:bodyPr/>
        <a:lstStyle/>
        <a:p>
          <a:endParaRPr lang="fr-FR"/>
        </a:p>
      </dgm:t>
    </dgm:pt>
    <dgm:pt modelId="{F983411E-1AFC-4A98-BABE-9F44720B4AE2}">
      <dgm:prSet phldrT="[Texte]" custT="1"/>
      <dgm:spPr>
        <a:xfrm>
          <a:off x="0" y="0"/>
          <a:ext cx="3144322" cy="542342"/>
        </a:xfrm>
        <a:solidFill>
          <a:srgbClr val="C00000"/>
        </a:solidFill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Hypertension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1518A8A7-9195-4288-A64A-479B47268946}" type="sibTrans" cxnId="{8937E307-9F4B-4262-B74B-E1273BD0CA6C}">
      <dgm:prSet/>
      <dgm:spPr/>
      <dgm:t>
        <a:bodyPr/>
        <a:lstStyle/>
        <a:p>
          <a:endParaRPr lang="fr-FR"/>
        </a:p>
      </dgm:t>
    </dgm:pt>
    <dgm:pt modelId="{762104EC-91C0-4698-84C0-F9BD5BB3A794}" type="parTrans" cxnId="{8937E307-9F4B-4262-B74B-E1273BD0CA6C}">
      <dgm:prSet/>
      <dgm:spPr/>
      <dgm:t>
        <a:bodyPr/>
        <a:lstStyle/>
        <a:p>
          <a:endParaRPr lang="fr-FR"/>
        </a:p>
      </dgm:t>
    </dgm:pt>
    <dgm:pt modelId="{27FB99E3-C7B7-4875-BC66-235392A60B5B}">
      <dgm:prSet custT="1"/>
      <dgm:spPr>
        <a:xfrm>
          <a:off x="0" y="612760"/>
          <a:ext cx="3144322" cy="542342"/>
        </a:xfrm>
      </dgm:spPr>
      <dgm:t>
        <a:bodyPr/>
        <a:lstStyle/>
        <a:p>
          <a:pPr algn="l"/>
          <a:r>
            <a:rPr lang="fr-FR" sz="1600" dirty="0" smtClean="0">
              <a:latin typeface="+mn-lt"/>
              <a:ea typeface="+mn-ea"/>
              <a:cs typeface="+mn-cs"/>
            </a:rPr>
            <a:t>Anomalie </a:t>
          </a:r>
          <a:r>
            <a:rPr lang="fr-FR" sz="1600" dirty="0" err="1" smtClean="0">
              <a:latin typeface="+mn-lt"/>
              <a:ea typeface="+mn-ea"/>
              <a:cs typeface="+mn-cs"/>
            </a:rPr>
            <a:t>Hép.Rénale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035397AD-71FF-4DDF-AE94-C029FC8A0AA1}" type="parTrans" cxnId="{0284C47F-C47B-475B-88E1-BA1C0C1BFFD8}">
      <dgm:prSet/>
      <dgm:spPr/>
      <dgm:t>
        <a:bodyPr/>
        <a:lstStyle/>
        <a:p>
          <a:endParaRPr lang="fr-FR"/>
        </a:p>
      </dgm:t>
    </dgm:pt>
    <dgm:pt modelId="{C4A0A782-A81C-4E6A-AEB8-5B850E6576C4}" type="sibTrans" cxnId="{0284C47F-C47B-475B-88E1-BA1C0C1BFFD8}">
      <dgm:prSet/>
      <dgm:spPr/>
      <dgm:t>
        <a:bodyPr/>
        <a:lstStyle/>
        <a:p>
          <a:endParaRPr lang="fr-FR"/>
        </a:p>
      </dgm:t>
    </dgm:pt>
    <dgm:pt modelId="{86348131-B38F-4CFA-B479-1B93465825E2}">
      <dgm:prSet custT="1"/>
      <dgm:spPr>
        <a:xfrm>
          <a:off x="0" y="1215145"/>
          <a:ext cx="3144322" cy="542342"/>
        </a:xfrm>
        <a:solidFill>
          <a:srgbClr val="C00000"/>
        </a:solidFill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AVC</a:t>
          </a:r>
          <a:endParaRPr lang="fr-FR" sz="1600" dirty="0">
            <a:latin typeface="+mn-lt"/>
            <a:ea typeface="+mn-ea"/>
            <a:cs typeface="+mn-cs"/>
          </a:endParaRPr>
        </a:p>
      </dgm:t>
    </dgm:pt>
    <dgm:pt modelId="{82A2F4EC-EDB0-4594-A887-BDF2C83BDDAA}" type="parTrans" cxnId="{392CDE1B-DA47-471E-85A7-FB891912DCC7}">
      <dgm:prSet/>
      <dgm:spPr/>
      <dgm:t>
        <a:bodyPr/>
        <a:lstStyle/>
        <a:p>
          <a:endParaRPr lang="fr-FR"/>
        </a:p>
      </dgm:t>
    </dgm:pt>
    <dgm:pt modelId="{A4150BE2-836C-4C62-A12D-0EAC0C92F3BD}" type="sibTrans" cxnId="{392CDE1B-DA47-471E-85A7-FB891912DCC7}">
      <dgm:prSet/>
      <dgm:spPr/>
      <dgm:t>
        <a:bodyPr/>
        <a:lstStyle/>
        <a:p>
          <a:endParaRPr lang="fr-FR"/>
        </a:p>
      </dgm:t>
    </dgm:pt>
    <dgm:pt modelId="{7284EC72-6241-4CFF-9272-27952D8ADC9A}">
      <dgm:prSet phldrT="[Texte]" custT="1"/>
      <dgm:spPr>
        <a:xfrm>
          <a:off x="0" y="2386307"/>
          <a:ext cx="3144322" cy="542342"/>
        </a:xfrm>
        <a:solidFill>
          <a:srgbClr val="C00000"/>
        </a:solidFill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Age &gt; 75 ans</a:t>
          </a:r>
        </a:p>
      </dgm:t>
    </dgm:pt>
    <dgm:pt modelId="{38B5EDEE-8B0B-4902-98D5-554D291D6D43}" type="parTrans" cxnId="{635F3AF3-8CEA-4525-8DC2-2B5702F1489D}">
      <dgm:prSet/>
      <dgm:spPr/>
      <dgm:t>
        <a:bodyPr/>
        <a:lstStyle/>
        <a:p>
          <a:endParaRPr lang="en-US"/>
        </a:p>
      </dgm:t>
    </dgm:pt>
    <dgm:pt modelId="{12B5C6F4-888C-4D1F-B544-5154965EDF26}" type="sibTrans" cxnId="{635F3AF3-8CEA-4525-8DC2-2B5702F1489D}">
      <dgm:prSet/>
      <dgm:spPr/>
      <dgm:t>
        <a:bodyPr/>
        <a:lstStyle/>
        <a:p>
          <a:endParaRPr lang="en-US"/>
        </a:p>
      </dgm:t>
    </dgm:pt>
    <dgm:pt modelId="{8C76233C-00BA-4EC0-914E-00334594C01F}">
      <dgm:prSet phldrT="[Texte]" custT="1"/>
      <dgm:spPr>
        <a:xfrm>
          <a:off x="0" y="2386307"/>
          <a:ext cx="3144322" cy="542342"/>
        </a:xfrm>
      </dgm:spPr>
      <dgm:t>
        <a:bodyPr/>
        <a:lstStyle/>
        <a:p>
          <a:pPr algn="l" rtl="0"/>
          <a:r>
            <a:rPr lang="fr-FR" sz="1600" dirty="0" smtClean="0">
              <a:latin typeface="+mn-lt"/>
              <a:ea typeface="+mn-ea"/>
              <a:cs typeface="+mn-cs"/>
            </a:rPr>
            <a:t>Alcool ou TTT interagissant</a:t>
          </a:r>
        </a:p>
      </dgm:t>
    </dgm:pt>
    <dgm:pt modelId="{0BE9358F-E837-40AC-89A0-CC85EE0BBC0B}" type="parTrans" cxnId="{E14DED68-08AA-4704-8008-48B2CD5E92E7}">
      <dgm:prSet/>
      <dgm:spPr/>
      <dgm:t>
        <a:bodyPr/>
        <a:lstStyle/>
        <a:p>
          <a:endParaRPr lang="en-US"/>
        </a:p>
      </dgm:t>
    </dgm:pt>
    <dgm:pt modelId="{EBCB9E49-8DD0-471C-8113-48B65A05D9E3}" type="sibTrans" cxnId="{E14DED68-08AA-4704-8008-48B2CD5E92E7}">
      <dgm:prSet/>
      <dgm:spPr/>
      <dgm:t>
        <a:bodyPr/>
        <a:lstStyle/>
        <a:p>
          <a:endParaRPr lang="en-US"/>
        </a:p>
      </dgm:t>
    </dgm:pt>
    <dgm:pt modelId="{7501D682-D975-4A88-AF3B-05E6E3957E9D}" type="pres">
      <dgm:prSet presAssocID="{928ED537-3650-462C-8CBF-138E7EFBA5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CFCA42-F9E1-489D-9A23-81254AA0771F}" type="pres">
      <dgm:prSet presAssocID="{F983411E-1AFC-4A98-BABE-9F44720B4AE2}" presName="comp" presStyleCnt="0"/>
      <dgm:spPr/>
      <dgm:t>
        <a:bodyPr/>
        <a:lstStyle/>
        <a:p>
          <a:endParaRPr lang="fr-FR"/>
        </a:p>
      </dgm:t>
    </dgm:pt>
    <dgm:pt modelId="{EF366D82-0094-4AE6-B270-667D30FB978A}" type="pres">
      <dgm:prSet presAssocID="{F983411E-1AFC-4A98-BABE-9F44720B4AE2}" presName="box" presStyleLbl="node1" presStyleIdx="0" presStyleCnt="7" custLinFactY="-61406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575610C4-F172-448E-9EEE-4E7C6024A315}" type="pres">
      <dgm:prSet presAssocID="{F983411E-1AFC-4A98-BABE-9F44720B4AE2}" presName="img" presStyleLbl="fgImgPlace1" presStyleIdx="0" presStyleCnt="7" custLinFactNeighborX="-1858" custLinFactNeighborY="2937"/>
      <dgm:spPr>
        <a:xfrm>
          <a:off x="42549" y="6697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F0A3FBE1-44D7-47DA-A7BE-D411F2DCB199}" type="pres">
      <dgm:prSet presAssocID="{F983411E-1AFC-4A98-BABE-9F44720B4AE2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1BED2A-AFD0-46BA-8BB9-24126B669650}" type="pres">
      <dgm:prSet presAssocID="{1518A8A7-9195-4288-A64A-479B47268946}" presName="spacer" presStyleCnt="0"/>
      <dgm:spPr/>
      <dgm:t>
        <a:bodyPr/>
        <a:lstStyle/>
        <a:p>
          <a:endParaRPr lang="fr-FR"/>
        </a:p>
      </dgm:t>
    </dgm:pt>
    <dgm:pt modelId="{E4E5527C-4B2F-4EB0-BCFA-FDD7F0501B6B}" type="pres">
      <dgm:prSet presAssocID="{27FB99E3-C7B7-4875-BC66-235392A60B5B}" presName="comp" presStyleCnt="0"/>
      <dgm:spPr/>
      <dgm:t>
        <a:bodyPr/>
        <a:lstStyle/>
        <a:p>
          <a:endParaRPr lang="fr-FR"/>
        </a:p>
      </dgm:t>
    </dgm:pt>
    <dgm:pt modelId="{7480E1E6-DFD3-4158-BF2D-CFF5EFDAC55E}" type="pres">
      <dgm:prSet presAssocID="{27FB99E3-C7B7-4875-BC66-235392A60B5B}" presName="box" presStyleLbl="node1" presStyleIdx="1" presStyleCnt="7" custLinFactNeighborY="29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2D6BEE6-3495-4F42-8565-BB9E8B5A7709}" type="pres">
      <dgm:prSet presAssocID="{27FB99E3-C7B7-4875-BC66-235392A60B5B}" presName="img" presStyleLbl="fgImgPlace1" presStyleIdx="1" presStyleCnt="7"/>
      <dgm:spPr>
        <a:xfrm>
          <a:off x="54234" y="650811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26644C9-54A3-42CF-B18D-0BA37FDB028D}" type="pres">
      <dgm:prSet presAssocID="{27FB99E3-C7B7-4875-BC66-235392A60B5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6E2231-9A71-4650-9264-11323769088E}" type="pres">
      <dgm:prSet presAssocID="{C4A0A782-A81C-4E6A-AEB8-5B850E6576C4}" presName="spacer" presStyleCnt="0"/>
      <dgm:spPr/>
      <dgm:t>
        <a:bodyPr/>
        <a:lstStyle/>
        <a:p>
          <a:endParaRPr lang="fr-FR"/>
        </a:p>
      </dgm:t>
    </dgm:pt>
    <dgm:pt modelId="{972D4A78-BAF3-4C94-8731-2301C8C67CEA}" type="pres">
      <dgm:prSet presAssocID="{86348131-B38F-4CFA-B479-1B93465825E2}" presName="comp" presStyleCnt="0"/>
      <dgm:spPr/>
      <dgm:t>
        <a:bodyPr/>
        <a:lstStyle/>
        <a:p>
          <a:endParaRPr lang="fr-FR"/>
        </a:p>
      </dgm:t>
    </dgm:pt>
    <dgm:pt modelId="{B9438896-1402-4DDC-950C-66987790C495}" type="pres">
      <dgm:prSet presAssocID="{86348131-B38F-4CFA-B479-1B93465825E2}" presName="box" presStyleLbl="node1" presStyleIdx="2" presStyleCnt="7" custLinFactNeighborX="4" custLinFactNeighborY="405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5432916-3FD9-4B51-862A-DC839331AEDD}" type="pres">
      <dgm:prSet presAssocID="{86348131-B38F-4CFA-B479-1B93465825E2}" presName="img" presStyleLbl="fgImgPlace1" presStyleIdx="2" presStyleCnt="7" custLinFactNeighborX="2761" custLinFactNeighborY="9044"/>
      <dgm:spPr>
        <a:xfrm>
          <a:off x="71597" y="1286627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C97C8E25-F908-442B-83DC-43D3F5D9239C}" type="pres">
      <dgm:prSet presAssocID="{86348131-B38F-4CFA-B479-1B93465825E2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C3746D-1CA3-4463-AE1F-D963B2CA4F45}" type="pres">
      <dgm:prSet presAssocID="{A4150BE2-836C-4C62-A12D-0EAC0C92F3BD}" presName="spacer" presStyleCnt="0"/>
      <dgm:spPr/>
      <dgm:t>
        <a:bodyPr/>
        <a:lstStyle/>
        <a:p>
          <a:endParaRPr lang="fr-FR"/>
        </a:p>
      </dgm:t>
    </dgm:pt>
    <dgm:pt modelId="{77C48E37-1F03-4E8D-A395-0230D10D7158}" type="pres">
      <dgm:prSet presAssocID="{6828B7F1-7A38-455D-B477-FCE93AA6F3B8}" presName="comp" presStyleCnt="0"/>
      <dgm:spPr/>
      <dgm:t>
        <a:bodyPr/>
        <a:lstStyle/>
        <a:p>
          <a:endParaRPr lang="fr-FR"/>
        </a:p>
      </dgm:t>
    </dgm:pt>
    <dgm:pt modelId="{C33E88F6-CDC2-42D9-8265-B628D2F736CE}" type="pres">
      <dgm:prSet presAssocID="{6828B7F1-7A38-455D-B477-FCE93AA6F3B8}" presName="box" presStyleLbl="node1" presStyleIdx="3" presStyleCnt="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A56E299-CAB8-47B2-9454-9D3E0290CAF4}" type="pres">
      <dgm:prSet presAssocID="{6828B7F1-7A38-455D-B477-FCE93AA6F3B8}" presName="img" presStyleLbl="fgImgPlace1" presStyleIdx="3" presStyleCnt="7"/>
      <dgm:spPr>
        <a:xfrm>
          <a:off x="54234" y="1843964"/>
          <a:ext cx="628864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DDDFEDA-696F-42F0-83E0-852DFF0078CB}" type="pres">
      <dgm:prSet presAssocID="{6828B7F1-7A38-455D-B477-FCE93AA6F3B8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6FC65-896B-4BEE-AB48-5F51FF8A2523}" type="pres">
      <dgm:prSet presAssocID="{252B8B8F-DD45-42B5-B615-9016C694E958}" presName="spacer" presStyleCnt="0"/>
      <dgm:spPr/>
      <dgm:t>
        <a:bodyPr/>
        <a:lstStyle/>
        <a:p>
          <a:endParaRPr lang="fr-FR"/>
        </a:p>
      </dgm:t>
    </dgm:pt>
    <dgm:pt modelId="{735CEDA5-C682-4316-9F33-2DDC3E492EE1}" type="pres">
      <dgm:prSet presAssocID="{D9856DE3-0EE3-4A90-9D33-DAFC1651BBF6}" presName="comp" presStyleCnt="0"/>
      <dgm:spPr/>
      <dgm:t>
        <a:bodyPr/>
        <a:lstStyle/>
        <a:p>
          <a:endParaRPr lang="fr-FR"/>
        </a:p>
      </dgm:t>
    </dgm:pt>
    <dgm:pt modelId="{12BEEFFA-4EE6-4BBA-A8B2-CAB897111773}" type="pres">
      <dgm:prSet presAssocID="{D9856DE3-0EE3-4A90-9D33-DAFC1651BBF6}" presName="box" presStyleLbl="node1" presStyleIdx="4" presStyleCnt="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5E2CD0C-670A-45E2-946C-4B6299378E57}" type="pres">
      <dgm:prSet presAssocID="{D9856DE3-0EE3-4A90-9D33-DAFC1651BBF6}" presName="img" presStyleLbl="fgImgPlace1" presStyleIdx="4" presStyleCnt="7"/>
      <dgm:spPr>
        <a:xfrm>
          <a:off x="54234" y="2440541"/>
          <a:ext cx="628864" cy="4338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C968B1BB-9C3B-4681-A2DA-CEBA66C05174}" type="pres">
      <dgm:prSet presAssocID="{D9856DE3-0EE3-4A90-9D33-DAFC1651BBF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81EAA4-F1C7-4608-A835-6048235ECB72}" type="pres">
      <dgm:prSet presAssocID="{54953540-2272-47C7-ADD4-04E0287D5DE8}" presName="spacer" presStyleCnt="0"/>
      <dgm:spPr/>
      <dgm:t>
        <a:bodyPr/>
        <a:lstStyle/>
        <a:p>
          <a:endParaRPr lang="fr-FR"/>
        </a:p>
      </dgm:t>
    </dgm:pt>
    <dgm:pt modelId="{CC721E2A-D495-474C-884C-DB3E4A473661}" type="pres">
      <dgm:prSet presAssocID="{7284EC72-6241-4CFF-9272-27952D8ADC9A}" presName="comp" presStyleCnt="0"/>
      <dgm:spPr/>
      <dgm:t>
        <a:bodyPr/>
        <a:lstStyle/>
        <a:p>
          <a:endParaRPr lang="fr-FR"/>
        </a:p>
      </dgm:t>
    </dgm:pt>
    <dgm:pt modelId="{43EA6AB1-D807-47A6-8D2D-6D3761FC804F}" type="pres">
      <dgm:prSet presAssocID="{7284EC72-6241-4CFF-9272-27952D8ADC9A}" presName="box" presStyleLbl="node1" presStyleIdx="5" presStyleCnt="7"/>
      <dgm:spPr/>
      <dgm:t>
        <a:bodyPr/>
        <a:lstStyle/>
        <a:p>
          <a:endParaRPr lang="en-US"/>
        </a:p>
      </dgm:t>
    </dgm:pt>
    <dgm:pt modelId="{EFE66E54-7D1A-4C1D-AEEB-1F96EC7EC315}" type="pres">
      <dgm:prSet presAssocID="{7284EC72-6241-4CFF-9272-27952D8ADC9A}" presName="img" presStyleLbl="fgImgPlace1" presStyleIdx="5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C630F1-EB10-4A30-AC6E-ACA77D697107}" type="pres">
      <dgm:prSet presAssocID="{7284EC72-6241-4CFF-9272-27952D8ADC9A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0542F-E041-4C7D-8202-71AE25DD78F9}" type="pres">
      <dgm:prSet presAssocID="{12B5C6F4-888C-4D1F-B544-5154965EDF26}" presName="spacer" presStyleCnt="0"/>
      <dgm:spPr/>
      <dgm:t>
        <a:bodyPr/>
        <a:lstStyle/>
        <a:p>
          <a:endParaRPr lang="fr-FR"/>
        </a:p>
      </dgm:t>
    </dgm:pt>
    <dgm:pt modelId="{22EA43C3-49BE-4E9D-915A-D0D27807C5B1}" type="pres">
      <dgm:prSet presAssocID="{8C76233C-00BA-4EC0-914E-00334594C01F}" presName="comp" presStyleCnt="0"/>
      <dgm:spPr/>
      <dgm:t>
        <a:bodyPr/>
        <a:lstStyle/>
        <a:p>
          <a:endParaRPr lang="fr-FR"/>
        </a:p>
      </dgm:t>
    </dgm:pt>
    <dgm:pt modelId="{AE6561D4-4733-48B8-BB6C-B7D914346D0F}" type="pres">
      <dgm:prSet presAssocID="{8C76233C-00BA-4EC0-914E-00334594C01F}" presName="box" presStyleLbl="node1" presStyleIdx="6" presStyleCnt="7"/>
      <dgm:spPr/>
      <dgm:t>
        <a:bodyPr/>
        <a:lstStyle/>
        <a:p>
          <a:endParaRPr lang="en-US"/>
        </a:p>
      </dgm:t>
    </dgm:pt>
    <dgm:pt modelId="{0F64E7DD-2D49-4C95-9B25-7066213EBBE4}" type="pres">
      <dgm:prSet presAssocID="{8C76233C-00BA-4EC0-914E-00334594C01F}" presName="img" presStyleLbl="fgImgPlace1" presStyleIdx="6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15F71A5-07EC-45DC-B64D-5C2322991530}" type="pres">
      <dgm:prSet presAssocID="{8C76233C-00BA-4EC0-914E-00334594C01F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6A195-FC72-4C3D-B683-25A71D2F8CA0}" type="presOf" srcId="{86348131-B38F-4CFA-B479-1B93465825E2}" destId="{C97C8E25-F908-442B-83DC-43D3F5D9239C}" srcOrd="1" destOrd="0" presId="urn:microsoft.com/office/officeart/2005/8/layout/vList4#1"/>
    <dgm:cxn modelId="{94470581-1CB5-4C81-A7BC-70C78A08C298}" type="presOf" srcId="{86348131-B38F-4CFA-B479-1B93465825E2}" destId="{B9438896-1402-4DDC-950C-66987790C495}" srcOrd="0" destOrd="0" presId="urn:microsoft.com/office/officeart/2005/8/layout/vList4#1"/>
    <dgm:cxn modelId="{E3F8554F-5793-4816-9301-8D0F2295AE4E}" type="presOf" srcId="{27FB99E3-C7B7-4875-BC66-235392A60B5B}" destId="{226644C9-54A3-42CF-B18D-0BA37FDB028D}" srcOrd="1" destOrd="0" presId="urn:microsoft.com/office/officeart/2005/8/layout/vList4#1"/>
    <dgm:cxn modelId="{8937E307-9F4B-4262-B74B-E1273BD0CA6C}" srcId="{928ED537-3650-462C-8CBF-138E7EFBA554}" destId="{F983411E-1AFC-4A98-BABE-9F44720B4AE2}" srcOrd="0" destOrd="0" parTransId="{762104EC-91C0-4698-84C0-F9BD5BB3A794}" sibTransId="{1518A8A7-9195-4288-A64A-479B47268946}"/>
    <dgm:cxn modelId="{37D76C8C-188B-4EBF-A7D4-09A53B2AED37}" type="presOf" srcId="{928ED537-3650-462C-8CBF-138E7EFBA554}" destId="{7501D682-D975-4A88-AF3B-05E6E3957E9D}" srcOrd="0" destOrd="0" presId="urn:microsoft.com/office/officeart/2005/8/layout/vList4#1"/>
    <dgm:cxn modelId="{B4549E5C-E415-4382-AA9E-2EE43168DACA}" type="presOf" srcId="{F983411E-1AFC-4A98-BABE-9F44720B4AE2}" destId="{EF366D82-0094-4AE6-B270-667D30FB978A}" srcOrd="0" destOrd="0" presId="urn:microsoft.com/office/officeart/2005/8/layout/vList4#1"/>
    <dgm:cxn modelId="{E5B64F38-6D19-45ED-94FE-53A950AED14D}" type="presOf" srcId="{6828B7F1-7A38-455D-B477-FCE93AA6F3B8}" destId="{C33E88F6-CDC2-42D9-8265-B628D2F736CE}" srcOrd="0" destOrd="0" presId="urn:microsoft.com/office/officeart/2005/8/layout/vList4#1"/>
    <dgm:cxn modelId="{85BB07CD-8BF1-4FDB-B713-B5A7BB4AC2DD}" type="presOf" srcId="{27FB99E3-C7B7-4875-BC66-235392A60B5B}" destId="{7480E1E6-DFD3-4158-BF2D-CFF5EFDAC55E}" srcOrd="0" destOrd="0" presId="urn:microsoft.com/office/officeart/2005/8/layout/vList4#1"/>
    <dgm:cxn modelId="{635F3AF3-8CEA-4525-8DC2-2B5702F1489D}" srcId="{928ED537-3650-462C-8CBF-138E7EFBA554}" destId="{7284EC72-6241-4CFF-9272-27952D8ADC9A}" srcOrd="5" destOrd="0" parTransId="{38B5EDEE-8B0B-4902-98D5-554D291D6D43}" sibTransId="{12B5C6F4-888C-4D1F-B544-5154965EDF26}"/>
    <dgm:cxn modelId="{E14DED68-08AA-4704-8008-48B2CD5E92E7}" srcId="{928ED537-3650-462C-8CBF-138E7EFBA554}" destId="{8C76233C-00BA-4EC0-914E-00334594C01F}" srcOrd="6" destOrd="0" parTransId="{0BE9358F-E837-40AC-89A0-CC85EE0BBC0B}" sibTransId="{EBCB9E49-8DD0-471C-8113-48B65A05D9E3}"/>
    <dgm:cxn modelId="{C8A460D4-E45A-41EC-A33B-789232D23E9A}" type="presOf" srcId="{6828B7F1-7A38-455D-B477-FCE93AA6F3B8}" destId="{5DDDFEDA-696F-42F0-83E0-852DFF0078CB}" srcOrd="1" destOrd="0" presId="urn:microsoft.com/office/officeart/2005/8/layout/vList4#1"/>
    <dgm:cxn modelId="{BF40C08B-B475-43FC-97CD-6BBDCF2F2C7F}" type="presOf" srcId="{7284EC72-6241-4CFF-9272-27952D8ADC9A}" destId="{70C630F1-EB10-4A30-AC6E-ACA77D697107}" srcOrd="1" destOrd="0" presId="urn:microsoft.com/office/officeart/2005/8/layout/vList4#1"/>
    <dgm:cxn modelId="{0284C47F-C47B-475B-88E1-BA1C0C1BFFD8}" srcId="{928ED537-3650-462C-8CBF-138E7EFBA554}" destId="{27FB99E3-C7B7-4875-BC66-235392A60B5B}" srcOrd="1" destOrd="0" parTransId="{035397AD-71FF-4DDF-AE94-C029FC8A0AA1}" sibTransId="{C4A0A782-A81C-4E6A-AEB8-5B850E6576C4}"/>
    <dgm:cxn modelId="{DE9C01B7-41E6-474E-806A-AF4C82762950}" type="presOf" srcId="{7284EC72-6241-4CFF-9272-27952D8ADC9A}" destId="{43EA6AB1-D807-47A6-8D2D-6D3761FC804F}" srcOrd="0" destOrd="0" presId="urn:microsoft.com/office/officeart/2005/8/layout/vList4#1"/>
    <dgm:cxn modelId="{266163B4-E44A-4EE5-95E0-C7CA7E257DD1}" type="presOf" srcId="{8C76233C-00BA-4EC0-914E-00334594C01F}" destId="{AE6561D4-4733-48B8-BB6C-B7D914346D0F}" srcOrd="0" destOrd="0" presId="urn:microsoft.com/office/officeart/2005/8/layout/vList4#1"/>
    <dgm:cxn modelId="{5D429BD8-140E-4A0C-9832-4F9E58AF9718}" srcId="{928ED537-3650-462C-8CBF-138E7EFBA554}" destId="{6828B7F1-7A38-455D-B477-FCE93AA6F3B8}" srcOrd="3" destOrd="0" parTransId="{6DE78A73-3E3E-4ABE-8944-CDD77DEEA865}" sibTransId="{252B8B8F-DD45-42B5-B615-9016C694E958}"/>
    <dgm:cxn modelId="{392CDE1B-DA47-471E-85A7-FB891912DCC7}" srcId="{928ED537-3650-462C-8CBF-138E7EFBA554}" destId="{86348131-B38F-4CFA-B479-1B93465825E2}" srcOrd="2" destOrd="0" parTransId="{82A2F4EC-EDB0-4594-A887-BDF2C83BDDAA}" sibTransId="{A4150BE2-836C-4C62-A12D-0EAC0C92F3BD}"/>
    <dgm:cxn modelId="{D97506AB-66FB-40C3-A162-BC93BF6EC71E}" type="presOf" srcId="{D9856DE3-0EE3-4A90-9D33-DAFC1651BBF6}" destId="{12BEEFFA-4EE6-4BBA-A8B2-CAB897111773}" srcOrd="0" destOrd="0" presId="urn:microsoft.com/office/officeart/2005/8/layout/vList4#1"/>
    <dgm:cxn modelId="{B91E8C87-704A-45DE-B8DF-28B7450F40EA}" srcId="{928ED537-3650-462C-8CBF-138E7EFBA554}" destId="{D9856DE3-0EE3-4A90-9D33-DAFC1651BBF6}" srcOrd="4" destOrd="0" parTransId="{8C708252-E5F0-4CE6-8088-09F0A7663663}" sibTransId="{54953540-2272-47C7-ADD4-04E0287D5DE8}"/>
    <dgm:cxn modelId="{89F2D31C-394C-4F18-8765-C39DB4BCB128}" type="presOf" srcId="{8C76233C-00BA-4EC0-914E-00334594C01F}" destId="{215F71A5-07EC-45DC-B64D-5C2322991530}" srcOrd="1" destOrd="0" presId="urn:microsoft.com/office/officeart/2005/8/layout/vList4#1"/>
    <dgm:cxn modelId="{0C5F5786-43A1-4C28-AB91-559D67777C95}" type="presOf" srcId="{D9856DE3-0EE3-4A90-9D33-DAFC1651BBF6}" destId="{C968B1BB-9C3B-4681-A2DA-CEBA66C05174}" srcOrd="1" destOrd="0" presId="urn:microsoft.com/office/officeart/2005/8/layout/vList4#1"/>
    <dgm:cxn modelId="{CCFD4B86-343A-45CB-9547-E04BDAEA2057}" type="presOf" srcId="{F983411E-1AFC-4A98-BABE-9F44720B4AE2}" destId="{F0A3FBE1-44D7-47DA-A7BE-D411F2DCB199}" srcOrd="1" destOrd="0" presId="urn:microsoft.com/office/officeart/2005/8/layout/vList4#1"/>
    <dgm:cxn modelId="{000CC9C6-C60D-44E3-9E5E-9B953B573AAB}" type="presParOf" srcId="{7501D682-D975-4A88-AF3B-05E6E3957E9D}" destId="{59CFCA42-F9E1-489D-9A23-81254AA0771F}" srcOrd="0" destOrd="0" presId="urn:microsoft.com/office/officeart/2005/8/layout/vList4#1"/>
    <dgm:cxn modelId="{96531786-A9B8-442F-A5F5-961EDF75C881}" type="presParOf" srcId="{59CFCA42-F9E1-489D-9A23-81254AA0771F}" destId="{EF366D82-0094-4AE6-B270-667D30FB978A}" srcOrd="0" destOrd="0" presId="urn:microsoft.com/office/officeart/2005/8/layout/vList4#1"/>
    <dgm:cxn modelId="{934FFB36-AD92-4D2E-BD00-B38E305B49EC}" type="presParOf" srcId="{59CFCA42-F9E1-489D-9A23-81254AA0771F}" destId="{575610C4-F172-448E-9EEE-4E7C6024A315}" srcOrd="1" destOrd="0" presId="urn:microsoft.com/office/officeart/2005/8/layout/vList4#1"/>
    <dgm:cxn modelId="{9980308D-ADDE-428A-8E9A-EC724C77A523}" type="presParOf" srcId="{59CFCA42-F9E1-489D-9A23-81254AA0771F}" destId="{F0A3FBE1-44D7-47DA-A7BE-D411F2DCB199}" srcOrd="2" destOrd="0" presId="urn:microsoft.com/office/officeart/2005/8/layout/vList4#1"/>
    <dgm:cxn modelId="{1A10723A-2DAC-4764-BE03-1F1A6CE8DE2E}" type="presParOf" srcId="{7501D682-D975-4A88-AF3B-05E6E3957E9D}" destId="{DE1BED2A-AFD0-46BA-8BB9-24126B669650}" srcOrd="1" destOrd="0" presId="urn:microsoft.com/office/officeart/2005/8/layout/vList4#1"/>
    <dgm:cxn modelId="{EE77F686-8F6A-4EC7-BDC5-8383E7CAC029}" type="presParOf" srcId="{7501D682-D975-4A88-AF3B-05E6E3957E9D}" destId="{E4E5527C-4B2F-4EB0-BCFA-FDD7F0501B6B}" srcOrd="2" destOrd="0" presId="urn:microsoft.com/office/officeart/2005/8/layout/vList4#1"/>
    <dgm:cxn modelId="{4199AF58-8A22-43C2-AD4B-5D01A79612F2}" type="presParOf" srcId="{E4E5527C-4B2F-4EB0-BCFA-FDD7F0501B6B}" destId="{7480E1E6-DFD3-4158-BF2D-CFF5EFDAC55E}" srcOrd="0" destOrd="0" presId="urn:microsoft.com/office/officeart/2005/8/layout/vList4#1"/>
    <dgm:cxn modelId="{B4A4BA92-DE1E-41E7-A099-0F5FFC922AB2}" type="presParOf" srcId="{E4E5527C-4B2F-4EB0-BCFA-FDD7F0501B6B}" destId="{A2D6BEE6-3495-4F42-8565-BB9E8B5A7709}" srcOrd="1" destOrd="0" presId="urn:microsoft.com/office/officeart/2005/8/layout/vList4#1"/>
    <dgm:cxn modelId="{B2700A9F-B774-4062-A278-211FCA04460A}" type="presParOf" srcId="{E4E5527C-4B2F-4EB0-BCFA-FDD7F0501B6B}" destId="{226644C9-54A3-42CF-B18D-0BA37FDB028D}" srcOrd="2" destOrd="0" presId="urn:microsoft.com/office/officeart/2005/8/layout/vList4#1"/>
    <dgm:cxn modelId="{46D605CF-607B-4066-AE91-EFF6349C49EC}" type="presParOf" srcId="{7501D682-D975-4A88-AF3B-05E6E3957E9D}" destId="{626E2231-9A71-4650-9264-11323769088E}" srcOrd="3" destOrd="0" presId="urn:microsoft.com/office/officeart/2005/8/layout/vList4#1"/>
    <dgm:cxn modelId="{0B02552A-FB9F-4D86-B9C9-188040902144}" type="presParOf" srcId="{7501D682-D975-4A88-AF3B-05E6E3957E9D}" destId="{972D4A78-BAF3-4C94-8731-2301C8C67CEA}" srcOrd="4" destOrd="0" presId="urn:microsoft.com/office/officeart/2005/8/layout/vList4#1"/>
    <dgm:cxn modelId="{BB24ACEA-480D-4911-BAA0-E6651EC43B79}" type="presParOf" srcId="{972D4A78-BAF3-4C94-8731-2301C8C67CEA}" destId="{B9438896-1402-4DDC-950C-66987790C495}" srcOrd="0" destOrd="0" presId="urn:microsoft.com/office/officeart/2005/8/layout/vList4#1"/>
    <dgm:cxn modelId="{9686FD4B-EC72-4BDC-BD60-3F96E04740EE}" type="presParOf" srcId="{972D4A78-BAF3-4C94-8731-2301C8C67CEA}" destId="{85432916-3FD9-4B51-862A-DC839331AEDD}" srcOrd="1" destOrd="0" presId="urn:microsoft.com/office/officeart/2005/8/layout/vList4#1"/>
    <dgm:cxn modelId="{A083F57A-AA58-4EDC-B8C9-2AF0152DB512}" type="presParOf" srcId="{972D4A78-BAF3-4C94-8731-2301C8C67CEA}" destId="{C97C8E25-F908-442B-83DC-43D3F5D9239C}" srcOrd="2" destOrd="0" presId="urn:microsoft.com/office/officeart/2005/8/layout/vList4#1"/>
    <dgm:cxn modelId="{547FCDE9-855A-4D63-A2DD-028A2299614D}" type="presParOf" srcId="{7501D682-D975-4A88-AF3B-05E6E3957E9D}" destId="{22C3746D-1CA3-4463-AE1F-D963B2CA4F45}" srcOrd="5" destOrd="0" presId="urn:microsoft.com/office/officeart/2005/8/layout/vList4#1"/>
    <dgm:cxn modelId="{7C6FCA4E-3549-4A91-85AD-E22B8C1745F2}" type="presParOf" srcId="{7501D682-D975-4A88-AF3B-05E6E3957E9D}" destId="{77C48E37-1F03-4E8D-A395-0230D10D7158}" srcOrd="6" destOrd="0" presId="urn:microsoft.com/office/officeart/2005/8/layout/vList4#1"/>
    <dgm:cxn modelId="{30D538AE-7FA8-4548-9BEC-A5BEC523A7F3}" type="presParOf" srcId="{77C48E37-1F03-4E8D-A395-0230D10D7158}" destId="{C33E88F6-CDC2-42D9-8265-B628D2F736CE}" srcOrd="0" destOrd="0" presId="urn:microsoft.com/office/officeart/2005/8/layout/vList4#1"/>
    <dgm:cxn modelId="{D3E9B679-E3E5-4F93-809E-767D0B536F4F}" type="presParOf" srcId="{77C48E37-1F03-4E8D-A395-0230D10D7158}" destId="{4A56E299-CAB8-47B2-9454-9D3E0290CAF4}" srcOrd="1" destOrd="0" presId="urn:microsoft.com/office/officeart/2005/8/layout/vList4#1"/>
    <dgm:cxn modelId="{86C79BC0-4B39-4BF6-B20B-3A3C0DAF29F3}" type="presParOf" srcId="{77C48E37-1F03-4E8D-A395-0230D10D7158}" destId="{5DDDFEDA-696F-42F0-83E0-852DFF0078CB}" srcOrd="2" destOrd="0" presId="urn:microsoft.com/office/officeart/2005/8/layout/vList4#1"/>
    <dgm:cxn modelId="{B1F3A4AB-B10E-49A8-9008-18FE53946FD5}" type="presParOf" srcId="{7501D682-D975-4A88-AF3B-05E6E3957E9D}" destId="{0DF6FC65-896B-4BEE-AB48-5F51FF8A2523}" srcOrd="7" destOrd="0" presId="urn:microsoft.com/office/officeart/2005/8/layout/vList4#1"/>
    <dgm:cxn modelId="{D776152C-0EB2-4278-B77E-3550F91B6C45}" type="presParOf" srcId="{7501D682-D975-4A88-AF3B-05E6E3957E9D}" destId="{735CEDA5-C682-4316-9F33-2DDC3E492EE1}" srcOrd="8" destOrd="0" presId="urn:microsoft.com/office/officeart/2005/8/layout/vList4#1"/>
    <dgm:cxn modelId="{12A54D89-F45E-4160-AB84-85D6E403A28B}" type="presParOf" srcId="{735CEDA5-C682-4316-9F33-2DDC3E492EE1}" destId="{12BEEFFA-4EE6-4BBA-A8B2-CAB897111773}" srcOrd="0" destOrd="0" presId="urn:microsoft.com/office/officeart/2005/8/layout/vList4#1"/>
    <dgm:cxn modelId="{BBE35B6A-0AA0-4214-9809-0DC00BE6F5E7}" type="presParOf" srcId="{735CEDA5-C682-4316-9F33-2DDC3E492EE1}" destId="{B5E2CD0C-670A-45E2-946C-4B6299378E57}" srcOrd="1" destOrd="0" presId="urn:microsoft.com/office/officeart/2005/8/layout/vList4#1"/>
    <dgm:cxn modelId="{776133A0-D52E-4EFE-919F-893C2599FFA8}" type="presParOf" srcId="{735CEDA5-C682-4316-9F33-2DDC3E492EE1}" destId="{C968B1BB-9C3B-4681-A2DA-CEBA66C05174}" srcOrd="2" destOrd="0" presId="urn:microsoft.com/office/officeart/2005/8/layout/vList4#1"/>
    <dgm:cxn modelId="{C39DA386-91B6-4488-8E80-D33C6ED2B8A2}" type="presParOf" srcId="{7501D682-D975-4A88-AF3B-05E6E3957E9D}" destId="{AC81EAA4-F1C7-4608-A835-6048235ECB72}" srcOrd="9" destOrd="0" presId="urn:microsoft.com/office/officeart/2005/8/layout/vList4#1"/>
    <dgm:cxn modelId="{2F1ACFF6-8E8F-4D37-B6BC-21AACE3B29D3}" type="presParOf" srcId="{7501D682-D975-4A88-AF3B-05E6E3957E9D}" destId="{CC721E2A-D495-474C-884C-DB3E4A473661}" srcOrd="10" destOrd="0" presId="urn:microsoft.com/office/officeart/2005/8/layout/vList4#1"/>
    <dgm:cxn modelId="{9FEADD8A-5055-411F-8F4C-CC6C1319A335}" type="presParOf" srcId="{CC721E2A-D495-474C-884C-DB3E4A473661}" destId="{43EA6AB1-D807-47A6-8D2D-6D3761FC804F}" srcOrd="0" destOrd="0" presId="urn:microsoft.com/office/officeart/2005/8/layout/vList4#1"/>
    <dgm:cxn modelId="{6C3171C9-C432-4799-952F-636B07984B90}" type="presParOf" srcId="{CC721E2A-D495-474C-884C-DB3E4A473661}" destId="{EFE66E54-7D1A-4C1D-AEEB-1F96EC7EC315}" srcOrd="1" destOrd="0" presId="urn:microsoft.com/office/officeart/2005/8/layout/vList4#1"/>
    <dgm:cxn modelId="{2061BB7B-6911-4668-9359-1B68ED33809B}" type="presParOf" srcId="{CC721E2A-D495-474C-884C-DB3E4A473661}" destId="{70C630F1-EB10-4A30-AC6E-ACA77D697107}" srcOrd="2" destOrd="0" presId="urn:microsoft.com/office/officeart/2005/8/layout/vList4#1"/>
    <dgm:cxn modelId="{4C33AC29-583C-4EEA-B86E-6FCB8610397D}" type="presParOf" srcId="{7501D682-D975-4A88-AF3B-05E6E3957E9D}" destId="{F860542F-E041-4C7D-8202-71AE25DD78F9}" srcOrd="11" destOrd="0" presId="urn:microsoft.com/office/officeart/2005/8/layout/vList4#1"/>
    <dgm:cxn modelId="{EB985C0E-611C-457E-85F1-2FFD78BB3233}" type="presParOf" srcId="{7501D682-D975-4A88-AF3B-05E6E3957E9D}" destId="{22EA43C3-49BE-4E9D-915A-D0D27807C5B1}" srcOrd="12" destOrd="0" presId="urn:microsoft.com/office/officeart/2005/8/layout/vList4#1"/>
    <dgm:cxn modelId="{2B3869FD-6A94-4388-8BE4-DA3DD4876271}" type="presParOf" srcId="{22EA43C3-49BE-4E9D-915A-D0D27807C5B1}" destId="{AE6561D4-4733-48B8-BB6C-B7D914346D0F}" srcOrd="0" destOrd="0" presId="urn:microsoft.com/office/officeart/2005/8/layout/vList4#1"/>
    <dgm:cxn modelId="{D072E2E8-DF70-41E4-82E3-DE8C29A9A260}" type="presParOf" srcId="{22EA43C3-49BE-4E9D-915A-D0D27807C5B1}" destId="{0F64E7DD-2D49-4C95-9B25-7066213EBBE4}" srcOrd="1" destOrd="0" presId="urn:microsoft.com/office/officeart/2005/8/layout/vList4#1"/>
    <dgm:cxn modelId="{BE033506-956C-4C91-A4FF-D6DBA0389BB9}" type="presParOf" srcId="{22EA43C3-49BE-4E9D-915A-D0D27807C5B1}" destId="{215F71A5-07EC-45DC-B64D-5C2322991530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66D82-0094-4AE6-B270-667D30FB978A}">
      <dsp:nvSpPr>
        <dsp:cNvPr id="0" name=""/>
        <dsp:cNvSpPr/>
      </dsp:nvSpPr>
      <dsp:spPr>
        <a:xfrm>
          <a:off x="0" y="0"/>
          <a:ext cx="2952328" cy="538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Insuffisance cardiaque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0"/>
        <a:ext cx="2066629" cy="538471"/>
      </dsp:txXfrm>
    </dsp:sp>
    <dsp:sp modelId="{575610C4-F172-448E-9EEE-4E7C6024A315}">
      <dsp:nvSpPr>
        <dsp:cNvPr id="0" name=""/>
        <dsp:cNvSpPr/>
      </dsp:nvSpPr>
      <dsp:spPr>
        <a:xfrm>
          <a:off x="42876" y="66499"/>
          <a:ext cx="590465" cy="430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0E1E6-DFD3-4158-BF2D-CFF5EFDAC55E}">
      <dsp:nvSpPr>
        <dsp:cNvPr id="0" name=""/>
        <dsp:cNvSpPr/>
      </dsp:nvSpPr>
      <dsp:spPr>
        <a:xfrm>
          <a:off x="0" y="608386"/>
          <a:ext cx="2952328" cy="538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Hypertension artérielle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608386"/>
        <a:ext cx="2066629" cy="538471"/>
      </dsp:txXfrm>
    </dsp:sp>
    <dsp:sp modelId="{A2D6BEE6-3495-4F42-8565-BB9E8B5A7709}">
      <dsp:nvSpPr>
        <dsp:cNvPr id="0" name=""/>
        <dsp:cNvSpPr/>
      </dsp:nvSpPr>
      <dsp:spPr>
        <a:xfrm>
          <a:off x="53847" y="646165"/>
          <a:ext cx="590465" cy="430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EA3C8-D26F-43BA-AB46-AA0921C7E2F2}">
      <dsp:nvSpPr>
        <dsp:cNvPr id="0" name=""/>
        <dsp:cNvSpPr/>
      </dsp:nvSpPr>
      <dsp:spPr>
        <a:xfrm>
          <a:off x="0" y="1184637"/>
          <a:ext cx="2952328" cy="53847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Age &gt; 75 ans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1184637"/>
        <a:ext cx="2066629" cy="538471"/>
      </dsp:txXfrm>
    </dsp:sp>
    <dsp:sp modelId="{602B73D8-6900-4F63-A741-FF575FB73320}">
      <dsp:nvSpPr>
        <dsp:cNvPr id="0" name=""/>
        <dsp:cNvSpPr/>
      </dsp:nvSpPr>
      <dsp:spPr>
        <a:xfrm>
          <a:off x="53847" y="1238484"/>
          <a:ext cx="590465" cy="430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E88F6-CDC2-42D9-8265-B628D2F736CE}">
      <dsp:nvSpPr>
        <dsp:cNvPr id="0" name=""/>
        <dsp:cNvSpPr/>
      </dsp:nvSpPr>
      <dsp:spPr>
        <a:xfrm>
          <a:off x="0" y="1776955"/>
          <a:ext cx="2952328" cy="538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Diabète 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1776955"/>
        <a:ext cx="2066629" cy="538471"/>
      </dsp:txXfrm>
    </dsp:sp>
    <dsp:sp modelId="{4A56E299-CAB8-47B2-9454-9D3E0290CAF4}">
      <dsp:nvSpPr>
        <dsp:cNvPr id="0" name=""/>
        <dsp:cNvSpPr/>
      </dsp:nvSpPr>
      <dsp:spPr>
        <a:xfrm>
          <a:off x="53847" y="1830803"/>
          <a:ext cx="590465" cy="430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EEFFA-4EE6-4BBA-A8B2-CAB897111773}">
      <dsp:nvSpPr>
        <dsp:cNvPr id="0" name=""/>
        <dsp:cNvSpPr/>
      </dsp:nvSpPr>
      <dsp:spPr>
        <a:xfrm>
          <a:off x="0" y="2369274"/>
          <a:ext cx="2952328" cy="538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AVC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2369274"/>
        <a:ext cx="2066629" cy="538471"/>
      </dsp:txXfrm>
    </dsp:sp>
    <dsp:sp modelId="{B5E2CD0C-670A-45E2-946C-4B6299378E57}">
      <dsp:nvSpPr>
        <dsp:cNvPr id="0" name=""/>
        <dsp:cNvSpPr/>
      </dsp:nvSpPr>
      <dsp:spPr>
        <a:xfrm>
          <a:off x="53847" y="2423121"/>
          <a:ext cx="590465" cy="430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757BD-FA6E-469F-AF9E-59EFF672E012}">
      <dsp:nvSpPr>
        <dsp:cNvPr id="0" name=""/>
        <dsp:cNvSpPr/>
      </dsp:nvSpPr>
      <dsp:spPr>
        <a:xfrm>
          <a:off x="0" y="2961593"/>
          <a:ext cx="2952328" cy="53847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SCA, Plaques </a:t>
          </a:r>
          <a:r>
            <a:rPr lang="fr-FR" sz="1600" kern="1200" dirty="0" err="1" smtClean="0">
              <a:latin typeface="+mn-lt"/>
              <a:ea typeface="+mn-ea"/>
              <a:cs typeface="+mn-cs"/>
            </a:rPr>
            <a:t>Ao</a:t>
          </a:r>
          <a:r>
            <a:rPr lang="fr-FR" sz="1600" kern="1200" dirty="0" smtClean="0">
              <a:latin typeface="+mn-lt"/>
              <a:ea typeface="+mn-ea"/>
              <a:cs typeface="+mn-cs"/>
            </a:rPr>
            <a:t>, AOMI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2961593"/>
        <a:ext cx="2066629" cy="538471"/>
      </dsp:txXfrm>
    </dsp:sp>
    <dsp:sp modelId="{9059212F-C175-4ACB-832F-C6B4A4277130}">
      <dsp:nvSpPr>
        <dsp:cNvPr id="0" name=""/>
        <dsp:cNvSpPr/>
      </dsp:nvSpPr>
      <dsp:spPr>
        <a:xfrm>
          <a:off x="53847" y="3015440"/>
          <a:ext cx="590465" cy="430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3E3D5-444C-41AF-AFB6-B33A7C4839DF}">
      <dsp:nvSpPr>
        <dsp:cNvPr id="0" name=""/>
        <dsp:cNvSpPr/>
      </dsp:nvSpPr>
      <dsp:spPr>
        <a:xfrm>
          <a:off x="0" y="3575747"/>
          <a:ext cx="2952328" cy="53847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Age &gt; 65 ans 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3575747"/>
        <a:ext cx="2066629" cy="538471"/>
      </dsp:txXfrm>
    </dsp:sp>
    <dsp:sp modelId="{98CA3041-08CA-4885-8E30-4D9AA98D4D50}">
      <dsp:nvSpPr>
        <dsp:cNvPr id="0" name=""/>
        <dsp:cNvSpPr/>
      </dsp:nvSpPr>
      <dsp:spPr>
        <a:xfrm>
          <a:off x="53847" y="3607759"/>
          <a:ext cx="590465" cy="430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DAB54-6BDF-4756-AC08-1201DD0D4159}">
      <dsp:nvSpPr>
        <dsp:cNvPr id="0" name=""/>
        <dsp:cNvSpPr/>
      </dsp:nvSpPr>
      <dsp:spPr>
        <a:xfrm>
          <a:off x="0" y="4146230"/>
          <a:ext cx="2952328" cy="538471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Sexe féminin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44312" y="4146230"/>
        <a:ext cx="2066629" cy="538471"/>
      </dsp:txXfrm>
    </dsp:sp>
    <dsp:sp modelId="{72A7509F-1F85-4009-B6DD-BB52CB57641F}">
      <dsp:nvSpPr>
        <dsp:cNvPr id="0" name=""/>
        <dsp:cNvSpPr/>
      </dsp:nvSpPr>
      <dsp:spPr>
        <a:xfrm>
          <a:off x="53847" y="4200077"/>
          <a:ext cx="590465" cy="430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66D82-0094-4AE6-B270-667D30FB978A}">
      <dsp:nvSpPr>
        <dsp:cNvPr id="0" name=""/>
        <dsp:cNvSpPr/>
      </dsp:nvSpPr>
      <dsp:spPr>
        <a:xfrm>
          <a:off x="0" y="0"/>
          <a:ext cx="2880319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Insuffisance cardiaque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30298" y="0"/>
        <a:ext cx="2016223" cy="542342"/>
      </dsp:txXfrm>
    </dsp:sp>
    <dsp:sp modelId="{575610C4-F172-448E-9EEE-4E7C6024A315}">
      <dsp:nvSpPr>
        <dsp:cNvPr id="0" name=""/>
        <dsp:cNvSpPr/>
      </dsp:nvSpPr>
      <dsp:spPr>
        <a:xfrm>
          <a:off x="43530" y="66977"/>
          <a:ext cx="576063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0E1E6-DFD3-4158-BF2D-CFF5EFDAC55E}">
      <dsp:nvSpPr>
        <dsp:cNvPr id="0" name=""/>
        <dsp:cNvSpPr/>
      </dsp:nvSpPr>
      <dsp:spPr>
        <a:xfrm>
          <a:off x="0" y="612760"/>
          <a:ext cx="2880319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Hypertension artérielle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30298" y="612760"/>
        <a:ext cx="2016223" cy="542342"/>
      </dsp:txXfrm>
    </dsp:sp>
    <dsp:sp modelId="{A2D6BEE6-3495-4F42-8565-BB9E8B5A7709}">
      <dsp:nvSpPr>
        <dsp:cNvPr id="0" name=""/>
        <dsp:cNvSpPr/>
      </dsp:nvSpPr>
      <dsp:spPr>
        <a:xfrm>
          <a:off x="54234" y="650811"/>
          <a:ext cx="576063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38896-1402-4DDC-950C-66987790C495}">
      <dsp:nvSpPr>
        <dsp:cNvPr id="0" name=""/>
        <dsp:cNvSpPr/>
      </dsp:nvSpPr>
      <dsp:spPr>
        <a:xfrm>
          <a:off x="0" y="1215145"/>
          <a:ext cx="2880319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Age &gt; 75 ans 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30298" y="1215145"/>
        <a:ext cx="2016223" cy="542342"/>
      </dsp:txXfrm>
    </dsp:sp>
    <dsp:sp modelId="{85432916-3FD9-4B51-862A-DC839331AEDD}">
      <dsp:nvSpPr>
        <dsp:cNvPr id="0" name=""/>
        <dsp:cNvSpPr/>
      </dsp:nvSpPr>
      <dsp:spPr>
        <a:xfrm>
          <a:off x="70139" y="1286627"/>
          <a:ext cx="576063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E88F6-CDC2-42D9-8265-B628D2F736CE}">
      <dsp:nvSpPr>
        <dsp:cNvPr id="0" name=""/>
        <dsp:cNvSpPr/>
      </dsp:nvSpPr>
      <dsp:spPr>
        <a:xfrm>
          <a:off x="0" y="1789730"/>
          <a:ext cx="2880319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Diabète 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30298" y="1789730"/>
        <a:ext cx="2016223" cy="542342"/>
      </dsp:txXfrm>
    </dsp:sp>
    <dsp:sp modelId="{4A56E299-CAB8-47B2-9454-9D3E0290CAF4}">
      <dsp:nvSpPr>
        <dsp:cNvPr id="0" name=""/>
        <dsp:cNvSpPr/>
      </dsp:nvSpPr>
      <dsp:spPr>
        <a:xfrm>
          <a:off x="54234" y="1843964"/>
          <a:ext cx="576063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EEFFA-4EE6-4BBA-A8B2-CAB897111773}">
      <dsp:nvSpPr>
        <dsp:cNvPr id="0" name=""/>
        <dsp:cNvSpPr/>
      </dsp:nvSpPr>
      <dsp:spPr>
        <a:xfrm>
          <a:off x="0" y="2386307"/>
          <a:ext cx="2880319" cy="542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AVC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30298" y="2386307"/>
        <a:ext cx="2016223" cy="542342"/>
      </dsp:txXfrm>
    </dsp:sp>
    <dsp:sp modelId="{B5E2CD0C-670A-45E2-946C-4B6299378E57}">
      <dsp:nvSpPr>
        <dsp:cNvPr id="0" name=""/>
        <dsp:cNvSpPr/>
      </dsp:nvSpPr>
      <dsp:spPr>
        <a:xfrm>
          <a:off x="54234" y="2440541"/>
          <a:ext cx="576063" cy="433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66D82-0094-4AE6-B270-667D30FB978A}">
      <dsp:nvSpPr>
        <dsp:cNvPr id="0" name=""/>
        <dsp:cNvSpPr/>
      </dsp:nvSpPr>
      <dsp:spPr>
        <a:xfrm>
          <a:off x="0" y="0"/>
          <a:ext cx="2819778" cy="53904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Hypertension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17860" y="0"/>
        <a:ext cx="1973845" cy="539048"/>
      </dsp:txXfrm>
    </dsp:sp>
    <dsp:sp modelId="{575610C4-F172-448E-9EEE-4E7C6024A315}">
      <dsp:nvSpPr>
        <dsp:cNvPr id="0" name=""/>
        <dsp:cNvSpPr/>
      </dsp:nvSpPr>
      <dsp:spPr>
        <a:xfrm>
          <a:off x="43426" y="66570"/>
          <a:ext cx="563955" cy="4312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80E1E6-DFD3-4158-BF2D-CFF5EFDAC55E}">
      <dsp:nvSpPr>
        <dsp:cNvPr id="0" name=""/>
        <dsp:cNvSpPr/>
      </dsp:nvSpPr>
      <dsp:spPr>
        <a:xfrm>
          <a:off x="0" y="609038"/>
          <a:ext cx="2819778" cy="539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Anomalie </a:t>
          </a:r>
          <a:r>
            <a:rPr lang="fr-FR" sz="1600" kern="1200" dirty="0" err="1" smtClean="0">
              <a:latin typeface="+mn-lt"/>
              <a:ea typeface="+mn-ea"/>
              <a:cs typeface="+mn-cs"/>
            </a:rPr>
            <a:t>Hép.Rénale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17860" y="609038"/>
        <a:ext cx="1973845" cy="539048"/>
      </dsp:txXfrm>
    </dsp:sp>
    <dsp:sp modelId="{A2D6BEE6-3495-4F42-8565-BB9E8B5A7709}">
      <dsp:nvSpPr>
        <dsp:cNvPr id="0" name=""/>
        <dsp:cNvSpPr/>
      </dsp:nvSpPr>
      <dsp:spPr>
        <a:xfrm>
          <a:off x="53904" y="646858"/>
          <a:ext cx="563955" cy="4312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438896-1402-4DDC-950C-66987790C495}">
      <dsp:nvSpPr>
        <dsp:cNvPr id="0" name=""/>
        <dsp:cNvSpPr/>
      </dsp:nvSpPr>
      <dsp:spPr>
        <a:xfrm>
          <a:off x="0" y="1207765"/>
          <a:ext cx="2819778" cy="53904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AVC</a:t>
          </a:r>
          <a:endParaRPr lang="fr-FR" sz="1600" kern="1200" dirty="0">
            <a:latin typeface="+mn-lt"/>
            <a:ea typeface="+mn-ea"/>
            <a:cs typeface="+mn-cs"/>
          </a:endParaRPr>
        </a:p>
      </dsp:txBody>
      <dsp:txXfrm>
        <a:off x="617860" y="1207765"/>
        <a:ext cx="1973845" cy="539048"/>
      </dsp:txXfrm>
    </dsp:sp>
    <dsp:sp modelId="{85432916-3FD9-4B51-862A-DC839331AEDD}">
      <dsp:nvSpPr>
        <dsp:cNvPr id="0" name=""/>
        <dsp:cNvSpPr/>
      </dsp:nvSpPr>
      <dsp:spPr>
        <a:xfrm>
          <a:off x="69475" y="1278813"/>
          <a:ext cx="563955" cy="4312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3E88F6-CDC2-42D9-8265-B628D2F736CE}">
      <dsp:nvSpPr>
        <dsp:cNvPr id="0" name=""/>
        <dsp:cNvSpPr/>
      </dsp:nvSpPr>
      <dsp:spPr>
        <a:xfrm>
          <a:off x="0" y="1778860"/>
          <a:ext cx="2819778" cy="539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Saignement</a:t>
          </a:r>
        </a:p>
      </dsp:txBody>
      <dsp:txXfrm>
        <a:off x="617860" y="1778860"/>
        <a:ext cx="1973845" cy="539048"/>
      </dsp:txXfrm>
    </dsp:sp>
    <dsp:sp modelId="{4A56E299-CAB8-47B2-9454-9D3E0290CAF4}">
      <dsp:nvSpPr>
        <dsp:cNvPr id="0" name=""/>
        <dsp:cNvSpPr/>
      </dsp:nvSpPr>
      <dsp:spPr>
        <a:xfrm>
          <a:off x="53904" y="1832765"/>
          <a:ext cx="563955" cy="4312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BEEFFA-4EE6-4BBA-A8B2-CAB897111773}">
      <dsp:nvSpPr>
        <dsp:cNvPr id="0" name=""/>
        <dsp:cNvSpPr/>
      </dsp:nvSpPr>
      <dsp:spPr>
        <a:xfrm>
          <a:off x="0" y="2371814"/>
          <a:ext cx="2819778" cy="539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INR labile</a:t>
          </a:r>
        </a:p>
      </dsp:txBody>
      <dsp:txXfrm>
        <a:off x="617860" y="2371814"/>
        <a:ext cx="1973845" cy="539048"/>
      </dsp:txXfrm>
    </dsp:sp>
    <dsp:sp modelId="{B5E2CD0C-670A-45E2-946C-4B6299378E57}">
      <dsp:nvSpPr>
        <dsp:cNvPr id="0" name=""/>
        <dsp:cNvSpPr/>
      </dsp:nvSpPr>
      <dsp:spPr>
        <a:xfrm>
          <a:off x="53904" y="2425719"/>
          <a:ext cx="563955" cy="431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EA6AB1-D807-47A6-8D2D-6D3761FC804F}">
      <dsp:nvSpPr>
        <dsp:cNvPr id="0" name=""/>
        <dsp:cNvSpPr/>
      </dsp:nvSpPr>
      <dsp:spPr>
        <a:xfrm>
          <a:off x="0" y="2964767"/>
          <a:ext cx="2819778" cy="539048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Age &gt; 75 ans</a:t>
          </a:r>
        </a:p>
      </dsp:txBody>
      <dsp:txXfrm>
        <a:off x="617860" y="2964767"/>
        <a:ext cx="1973845" cy="539048"/>
      </dsp:txXfrm>
    </dsp:sp>
    <dsp:sp modelId="{EFE66E54-7D1A-4C1D-AEEB-1F96EC7EC315}">
      <dsp:nvSpPr>
        <dsp:cNvPr id="0" name=""/>
        <dsp:cNvSpPr/>
      </dsp:nvSpPr>
      <dsp:spPr>
        <a:xfrm>
          <a:off x="53904" y="3018672"/>
          <a:ext cx="563955" cy="431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6561D4-4733-48B8-BB6C-B7D914346D0F}">
      <dsp:nvSpPr>
        <dsp:cNvPr id="0" name=""/>
        <dsp:cNvSpPr/>
      </dsp:nvSpPr>
      <dsp:spPr>
        <a:xfrm>
          <a:off x="0" y="3557721"/>
          <a:ext cx="2819778" cy="539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113792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+mn-lt"/>
              <a:ea typeface="+mn-ea"/>
              <a:cs typeface="+mn-cs"/>
            </a:rPr>
            <a:t>Alcool ou TTT interagissant</a:t>
          </a:r>
        </a:p>
      </dsp:txBody>
      <dsp:txXfrm>
        <a:off x="617860" y="3557721"/>
        <a:ext cx="1973845" cy="539048"/>
      </dsp:txXfrm>
    </dsp:sp>
    <dsp:sp modelId="{0F64E7DD-2D49-4C95-9B25-7066213EBBE4}">
      <dsp:nvSpPr>
        <dsp:cNvPr id="0" name=""/>
        <dsp:cNvSpPr/>
      </dsp:nvSpPr>
      <dsp:spPr>
        <a:xfrm>
          <a:off x="53904" y="3611626"/>
          <a:ext cx="563955" cy="431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 minVer="12.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2"/>
          </dgm:constrLst>
          <dgm:ruleLst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 minVer="12.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2"/>
          </dgm:constrLst>
          <dgm:ruleLst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 minVer="12.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2"/>
          </dgm:constrLst>
          <dgm:ruleLst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 minVer="12.0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 minVer="12.0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F5EB0-8BDC-4223-8A09-E3B4F762B0BB}" type="datetimeFigureOut">
              <a:rPr lang="fr-FR" smtClean="0"/>
              <a:pPr/>
              <a:t>24/05/2012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F9270-698D-4202-8A55-4FC6CDC91C1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315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15h00-16h30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Anticoagulation de la Fibrillation auriculaire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Qui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anticoaguler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Samer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Nasr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Surveillance biologique des nouveaux anticoagulants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Jacqueline Conard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Situations particulières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Jérôme Lacotte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Dabigatran: recommandations et usage pratique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Georges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Ghanem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82228">
              <a:defRPr/>
            </a:pPr>
            <a:fld id="{10FB228E-BC22-4630-8875-2CF25A182165}" type="slidenum">
              <a:rPr lang="en-US" smtClean="0"/>
              <a:pPr defTabSz="882228">
                <a:defRPr/>
              </a:pPr>
              <a:t>28</a:t>
            </a:fld>
            <a:endParaRPr lang="en-US" dirty="0" smtClean="0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45 </a:t>
            </a:r>
            <a:r>
              <a:rPr lang="en-US" dirty="0" err="1" smtClean="0">
                <a:latin typeface="Times" pitchFamily="18" charset="0"/>
              </a:rPr>
              <a:t>jours</a:t>
            </a:r>
            <a:r>
              <a:rPr lang="en-US" dirty="0" smtClean="0">
                <a:latin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</a:rPr>
              <a:t>d’AVK</a:t>
            </a:r>
            <a:endParaRPr lang="en-US" dirty="0" smtClean="0">
              <a:latin typeface="Times" pitchFamily="18" charset="0"/>
            </a:endParaRPr>
          </a:p>
          <a:p>
            <a:pPr eaLnBrk="1" hangingPunct="1"/>
            <a:r>
              <a:rPr lang="en-US" dirty="0" smtClean="0">
                <a:latin typeface="Times" pitchFamily="18" charset="0"/>
              </a:rPr>
              <a:t>ETO à J45, M6,</a:t>
            </a:r>
            <a:r>
              <a:rPr lang="en-US" baseline="0" dirty="0" smtClean="0">
                <a:latin typeface="Times" pitchFamily="18" charset="0"/>
              </a:rPr>
              <a:t> M12</a:t>
            </a: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Suivi moyen</a:t>
            </a:r>
            <a:r>
              <a:rPr lang="fr-FR" baseline="0" dirty="0" smtClean="0"/>
              <a:t> 18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CHADS vs</a:t>
            </a:r>
            <a:r>
              <a:rPr lang="fr-FR" baseline="0" dirty="0" smtClean="0"/>
              <a:t> CHADS </a:t>
            </a:r>
            <a:r>
              <a:rPr lang="fr-FR" baseline="0" dirty="0" err="1" smtClean="0"/>
              <a:t>vasc</a:t>
            </a:r>
            <a:r>
              <a:rPr lang="fr-FR" baseline="0" dirty="0" smtClean="0"/>
              <a:t> : plus beaucoup de scores 0 ou 1</a:t>
            </a:r>
          </a:p>
          <a:p>
            <a:r>
              <a:rPr lang="fr-FR" baseline="0" dirty="0" smtClean="0"/>
              <a:t>Faut il </a:t>
            </a:r>
            <a:r>
              <a:rPr lang="fr-FR" baseline="0" dirty="0" err="1" smtClean="0"/>
              <a:t>anticoaguler</a:t>
            </a:r>
            <a:r>
              <a:rPr lang="fr-FR" baseline="0" dirty="0" smtClean="0"/>
              <a:t> les scores 1 ? Quel est le risque ?</a:t>
            </a:r>
          </a:p>
          <a:p>
            <a:r>
              <a:rPr lang="fr-FR" baseline="0" dirty="0" err="1" smtClean="0"/>
              <a:t>Parox</a:t>
            </a:r>
            <a:r>
              <a:rPr lang="fr-FR" baseline="0" dirty="0" smtClean="0"/>
              <a:t> ou persistante : idem ?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1728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The aim of our study was to determine the incidence of asymptomatic recurrences of atrial fibrillation (AF) by daily </a:t>
            </a:r>
            <a:r>
              <a:rPr lang="en-US" dirty="0" err="1" smtClean="0"/>
              <a:t>transtelephonic</a:t>
            </a:r>
            <a:r>
              <a:rPr lang="en-US" dirty="0" smtClean="0"/>
              <a:t> (TT) electrocardiographic (ECG) monitoring, as compared with standard ECG and 24-h </a:t>
            </a:r>
            <a:r>
              <a:rPr lang="en-US" dirty="0" err="1" smtClean="0"/>
              <a:t>Holter</a:t>
            </a:r>
            <a:r>
              <a:rPr lang="en-US" dirty="0" smtClean="0"/>
              <a:t> recording, in patients who underwent radiofrequency catheter ablation (RCA) of AF.</a:t>
            </a:r>
          </a:p>
          <a:p>
            <a:r>
              <a:rPr lang="en-US" dirty="0" smtClean="0"/>
              <a:t>BACKGROUND The efficacy of RCA of AF is usually evaluated by means of patients’ symptoms. METHODS</a:t>
            </a:r>
          </a:p>
          <a:p>
            <a:r>
              <a:rPr lang="en-US" dirty="0" smtClean="0"/>
              <a:t>Seventy-two patients with paroxysmal (n  37) or persistent (n  35) drug-refractory AF underwent circumferential RCA of the pulmonary vein (PV) </a:t>
            </a:r>
            <a:r>
              <a:rPr lang="en-US" dirty="0" err="1" smtClean="0"/>
              <a:t>ostia</a:t>
            </a:r>
            <a:r>
              <a:rPr lang="en-US" dirty="0" smtClean="0"/>
              <a:t>. Left isthmus ablation was performed in 57 patients, and </a:t>
            </a:r>
            <a:r>
              <a:rPr lang="en-US" dirty="0" err="1" smtClean="0"/>
              <a:t>cavotricuspid</a:t>
            </a:r>
            <a:r>
              <a:rPr lang="en-US" dirty="0" smtClean="0"/>
              <a:t> isthmus ablation was done in 69 patients. Patients were scheduled to obtain an ECG and </a:t>
            </a:r>
            <a:r>
              <a:rPr lang="en-US" dirty="0" err="1" smtClean="0"/>
              <a:t>Holter</a:t>
            </a:r>
            <a:r>
              <a:rPr lang="en-US" dirty="0" smtClean="0"/>
              <a:t> recordings one and four months after ablation, as well as a daily TT ECG, from 30 to 120 days after ablation or in the event of symptoms.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A total of 5,585 TT ECGs were obtained (mean 77.5 per patient). In 20 patients (27.8%), AF recurrences were recorded during TT ECG, whereas ECG and </a:t>
            </a:r>
            <a:r>
              <a:rPr lang="en-US" dirty="0" err="1" smtClean="0"/>
              <a:t>Holter</a:t>
            </a:r>
            <a:r>
              <a:rPr lang="en-US" dirty="0" smtClean="0"/>
              <a:t> monitoring revealed AF recurrences in 10 patients (13.9%, p  0.001). Ten patients had at least one asymptomatic AF recurrence, and eight were completely asymptomatic. The ECG recorded in the event of symptoms always showed AF.</a:t>
            </a:r>
          </a:p>
          <a:p>
            <a:r>
              <a:rPr lang="en-US" dirty="0" smtClean="0"/>
              <a:t>CONCLUSIONS </a:t>
            </a:r>
            <a:r>
              <a:rPr lang="en-US" dirty="0" err="1" smtClean="0"/>
              <a:t>Transtelephonic</a:t>
            </a:r>
            <a:r>
              <a:rPr lang="en-US" dirty="0" smtClean="0"/>
              <a:t> ECG is better than standard ECG and 24-h </a:t>
            </a:r>
            <a:r>
              <a:rPr lang="en-US" dirty="0" err="1" smtClean="0"/>
              <a:t>Holter</a:t>
            </a:r>
            <a:r>
              <a:rPr lang="en-US" dirty="0" smtClean="0"/>
              <a:t> recordings in evaluating AF relapses after RCA, thus decreasing the short-term success of ablation from 86% to 72%. The absence of symptoms should not be interpreted as absence of AF, as 50% of patients were asymptomatic during at least one AF episode. (J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 2005;45:873–6) © 2005 by the American College of Cardiology Foundation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6809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BACKGROUND: Pulmonary vein isolation (PVI) is increasingly used for treatment of atrial fibrillation (AF), but few reports exist regarding long-term success. We determined 5-year outcomes of PVI among patients with freedom from AF off </a:t>
            </a:r>
            <a:r>
              <a:rPr lang="en-US" dirty="0" err="1" smtClean="0"/>
              <a:t>antiarrhythmic</a:t>
            </a:r>
            <a:r>
              <a:rPr lang="en-US" dirty="0" smtClean="0"/>
              <a:t> drugs (AAD) for 1 year after PVI.</a:t>
            </a:r>
          </a:p>
          <a:p>
            <a:r>
              <a:rPr lang="en-US" dirty="0" smtClean="0"/>
              <a:t>METHODS AND RESULTS: Consecutive patients with paroxysmal or persistent AF who underwent PVI at the University of Pennsylvania from 2000 to 2003 and were free from AF 1 year after ablation were included. Proximal isolation of PVs and non-PV triggers of AF was performed. Long-term ablation success, defined as freedom from AF off AAD after a single ablation procedure, was determined. All patients had </a:t>
            </a:r>
            <a:r>
              <a:rPr lang="en-US" dirty="0" err="1" smtClean="0"/>
              <a:t>transtelephonic</a:t>
            </a:r>
            <a:r>
              <a:rPr lang="en-US" dirty="0" smtClean="0"/>
              <a:t> monitoring at 3 to 6 months and 12 months and at least yearly contact thereafter. One hundred twenty-three patients were free of AF without AAD at 1 year. AF freedom off AAD was 85% at 3 years and 71% at 5 years, with an approximate 7% per year late recurrence rate after the first year. Patients with recurrent AF &gt;or=5 years after index PVI were older, had larger left atrial size, more AF triggers and more likely had persistent AF. In multivariate analysis, persistent AF (odds ratio, 2.8; 95% confidence interval, 1.4 to 5.7, P=0.005) and age (odds ratio, 1.1; 95% confidence interval, 1.0 to 1.1, P=0.036) independently predicted long-term AF recurrence.</a:t>
            </a:r>
          </a:p>
          <a:p>
            <a:r>
              <a:rPr lang="en-US" dirty="0" smtClean="0"/>
              <a:t>CONCLUSIONS: Among patients with paroxysmal or persistent AF and AF freedom 1 year after segmental PVI, the majority (71%) remained free of AF for up to 5 years, with an approximate late recurrence rate of 7% per year. Continued vigilance for recurrent AF after PV isolation is warranted, particularly in patients with persistent AF.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361B-0C78-419D-A9AA-1E79F231C81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361B-0C78-419D-A9AA-1E79F231C816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CHADS vs</a:t>
            </a:r>
            <a:r>
              <a:rPr lang="fr-FR" baseline="0" dirty="0" smtClean="0"/>
              <a:t> CHADS </a:t>
            </a:r>
            <a:r>
              <a:rPr lang="fr-FR" baseline="0" dirty="0" err="1" smtClean="0"/>
              <a:t>vasc</a:t>
            </a:r>
            <a:r>
              <a:rPr lang="fr-FR" baseline="0" dirty="0" smtClean="0"/>
              <a:t> : plus beaucoup de scores 0 ou 1</a:t>
            </a:r>
          </a:p>
          <a:p>
            <a:r>
              <a:rPr lang="fr-FR" baseline="0" dirty="0" smtClean="0"/>
              <a:t>Faut il </a:t>
            </a:r>
            <a:r>
              <a:rPr lang="fr-FR" baseline="0" dirty="0" err="1" smtClean="0"/>
              <a:t>anticoaguler</a:t>
            </a:r>
            <a:r>
              <a:rPr lang="fr-FR" baseline="0" dirty="0" smtClean="0"/>
              <a:t> les scores 1 ? Quel est le risque ?</a:t>
            </a:r>
          </a:p>
          <a:p>
            <a:r>
              <a:rPr lang="fr-FR" baseline="0" dirty="0" err="1" smtClean="0"/>
              <a:t>Parox</a:t>
            </a:r>
            <a:r>
              <a:rPr lang="fr-FR" baseline="0" dirty="0" smtClean="0"/>
              <a:t> ou persistante : idem ?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172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Hopital</a:t>
            </a:r>
            <a:r>
              <a:rPr lang="fr-FR" dirty="0" smtClean="0"/>
              <a:t> Stockholm</a:t>
            </a:r>
            <a:r>
              <a:rPr lang="fr-FR" baseline="0" dirty="0" smtClean="0"/>
              <a:t> 2002, 1981 patients vus en </a:t>
            </a:r>
            <a:r>
              <a:rPr lang="fr-FR" baseline="0" dirty="0" err="1" smtClean="0"/>
              <a:t>consult</a:t>
            </a:r>
            <a:r>
              <a:rPr lang="fr-FR" baseline="0" dirty="0" smtClean="0"/>
              <a:t> pour FA ou flutter</a:t>
            </a:r>
          </a:p>
          <a:p>
            <a:r>
              <a:rPr lang="fr-FR" baseline="0" dirty="0" smtClean="0"/>
              <a:t>Incidence annuelle AVC</a:t>
            </a:r>
          </a:p>
          <a:p>
            <a:r>
              <a:rPr lang="fr-FR" baseline="0" dirty="0" smtClean="0"/>
              <a:t>Population différente en </a:t>
            </a:r>
            <a:r>
              <a:rPr lang="fr-FR" baseline="0" dirty="0" err="1" smtClean="0"/>
              <a:t>age</a:t>
            </a:r>
            <a:r>
              <a:rPr lang="fr-FR" baseline="0" dirty="0" smtClean="0"/>
              <a:t> et comorbidités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324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0240-4703-4465-90E9-AF4EBCDCA21A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CHADS vs</a:t>
            </a:r>
            <a:r>
              <a:rPr lang="fr-FR" baseline="0" dirty="0" smtClean="0"/>
              <a:t> CHADS </a:t>
            </a:r>
            <a:r>
              <a:rPr lang="fr-FR" baseline="0" dirty="0" err="1" smtClean="0"/>
              <a:t>vasc</a:t>
            </a:r>
            <a:r>
              <a:rPr lang="fr-FR" baseline="0" dirty="0" smtClean="0"/>
              <a:t> : plus beaucoup de scores 0 ou 1</a:t>
            </a:r>
          </a:p>
          <a:p>
            <a:r>
              <a:rPr lang="fr-FR" baseline="0" dirty="0" smtClean="0"/>
              <a:t>Faut il </a:t>
            </a:r>
            <a:r>
              <a:rPr lang="fr-FR" baseline="0" dirty="0" err="1" smtClean="0"/>
              <a:t>anticoaguler</a:t>
            </a:r>
            <a:r>
              <a:rPr lang="fr-FR" baseline="0" dirty="0" smtClean="0"/>
              <a:t> les scores 1 ? Quel est le risque ?</a:t>
            </a:r>
          </a:p>
          <a:p>
            <a:r>
              <a:rPr lang="fr-FR" baseline="0" dirty="0" err="1" smtClean="0"/>
              <a:t>Parox</a:t>
            </a:r>
            <a:r>
              <a:rPr lang="fr-FR" baseline="0" dirty="0" smtClean="0"/>
              <a:t> ou persistante : idem ?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172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 to the most recent European Society of Cardiology guidelines for the treatment of NSTE acute coronary syndrome (33), the more effective P2Y12 </a:t>
            </a:r>
            <a:r>
              <a:rPr lang="en-US" dirty="0" err="1" smtClean="0"/>
              <a:t>inhibi</a:t>
            </a:r>
            <a:r>
              <a:rPr lang="en-US" dirty="0" smtClean="0"/>
              <a:t>- tors </a:t>
            </a:r>
            <a:r>
              <a:rPr lang="en-US" dirty="0" err="1" smtClean="0"/>
              <a:t>prasugrel</a:t>
            </a:r>
            <a:r>
              <a:rPr lang="en-US" dirty="0" smtClean="0"/>
              <a:t> and </a:t>
            </a:r>
            <a:r>
              <a:rPr lang="en-US" dirty="0" err="1" smtClean="0"/>
              <a:t>ticagrelor</a:t>
            </a:r>
            <a:r>
              <a:rPr lang="en-US" dirty="0" smtClean="0"/>
              <a:t> are now the preferred </a:t>
            </a:r>
            <a:r>
              <a:rPr lang="en-US" dirty="0" err="1" smtClean="0"/>
              <a:t>antiplate</a:t>
            </a:r>
            <a:r>
              <a:rPr lang="en-US" dirty="0" smtClean="0"/>
              <a:t>- let agents in combination with aspirin. In the joint </a:t>
            </a:r>
            <a:r>
              <a:rPr lang="en-US" dirty="0" err="1" smtClean="0"/>
              <a:t>Amer</a:t>
            </a:r>
            <a:r>
              <a:rPr lang="en-US" dirty="0" smtClean="0"/>
              <a:t>- </a:t>
            </a:r>
            <a:r>
              <a:rPr lang="en-US" dirty="0" err="1" smtClean="0"/>
              <a:t>ican</a:t>
            </a:r>
            <a:r>
              <a:rPr lang="en-US" dirty="0" smtClean="0"/>
              <a:t> College of Cardiology Foundation/American Heart Association/Society for Cardiovascular Angiography and Interventions Guideline for Percutaneous Coronary Inter- </a:t>
            </a:r>
            <a:r>
              <a:rPr lang="en-US" dirty="0" err="1" smtClean="0"/>
              <a:t>ventions</a:t>
            </a:r>
            <a:r>
              <a:rPr lang="en-US" dirty="0" smtClean="0"/>
              <a:t>, </a:t>
            </a:r>
            <a:r>
              <a:rPr lang="en-US" dirty="0" err="1" smtClean="0"/>
              <a:t>prasugrel</a:t>
            </a:r>
            <a:r>
              <a:rPr lang="en-US" dirty="0" smtClean="0"/>
              <a:t> and </a:t>
            </a:r>
            <a:r>
              <a:rPr lang="en-US" dirty="0" err="1" smtClean="0"/>
              <a:t>ticagrelor</a:t>
            </a:r>
            <a:r>
              <a:rPr lang="en-US" dirty="0" smtClean="0"/>
              <a:t> are considered at the same level as clopidogrel for percutaneous coronary intervention treatment in acute coronary syndromes (Class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934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the most recent European Society of Cardiology guidelines for the treatment of NSTE acute coronary syndrome (33), the more effective P2Y12 </a:t>
            </a:r>
            <a:r>
              <a:rPr lang="en-US" dirty="0" err="1" smtClean="0"/>
              <a:t>inhibi</a:t>
            </a:r>
            <a:r>
              <a:rPr lang="en-US" dirty="0" smtClean="0"/>
              <a:t>- tors </a:t>
            </a:r>
            <a:r>
              <a:rPr lang="en-US" dirty="0" err="1" smtClean="0"/>
              <a:t>prasugrel</a:t>
            </a:r>
            <a:r>
              <a:rPr lang="en-US" dirty="0" smtClean="0"/>
              <a:t> and </a:t>
            </a:r>
            <a:r>
              <a:rPr lang="en-US" dirty="0" err="1" smtClean="0"/>
              <a:t>ticagrelor</a:t>
            </a:r>
            <a:r>
              <a:rPr lang="en-US" dirty="0" smtClean="0"/>
              <a:t> are now the preferred </a:t>
            </a:r>
            <a:r>
              <a:rPr lang="en-US" dirty="0" err="1" smtClean="0"/>
              <a:t>antiplate</a:t>
            </a:r>
            <a:r>
              <a:rPr lang="en-US" dirty="0" smtClean="0"/>
              <a:t>- let agents in combination with aspirin. In the joint </a:t>
            </a:r>
            <a:r>
              <a:rPr lang="en-US" dirty="0" err="1" smtClean="0"/>
              <a:t>Amer</a:t>
            </a:r>
            <a:r>
              <a:rPr lang="en-US" dirty="0" smtClean="0"/>
              <a:t>- </a:t>
            </a:r>
            <a:r>
              <a:rPr lang="en-US" dirty="0" err="1" smtClean="0"/>
              <a:t>ican</a:t>
            </a:r>
            <a:r>
              <a:rPr lang="en-US" dirty="0" smtClean="0"/>
              <a:t> College of Cardiology Foundation/American Heart Association/Society for Cardiovascular Angiography and Interventions Guideline for Percutaneous Coronary Inter- </a:t>
            </a:r>
            <a:r>
              <a:rPr lang="en-US" dirty="0" err="1" smtClean="0"/>
              <a:t>ventions</a:t>
            </a:r>
            <a:r>
              <a:rPr lang="en-US" dirty="0" smtClean="0"/>
              <a:t>, </a:t>
            </a:r>
            <a:r>
              <a:rPr lang="en-US" dirty="0" err="1" smtClean="0"/>
              <a:t>prasugrel</a:t>
            </a:r>
            <a:r>
              <a:rPr lang="en-US" dirty="0" smtClean="0"/>
              <a:t> and </a:t>
            </a:r>
            <a:r>
              <a:rPr lang="en-US" dirty="0" err="1" smtClean="0"/>
              <a:t>ticagrelor</a:t>
            </a:r>
            <a:r>
              <a:rPr lang="en-US" dirty="0" smtClean="0"/>
              <a:t> are considered at the same level as clopidogrel for percutaneous coronary intervention treatment in acute coronary syndromes (Class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824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CHADS vs</a:t>
            </a:r>
            <a:r>
              <a:rPr lang="fr-FR" baseline="0" dirty="0" smtClean="0"/>
              <a:t> CHADS </a:t>
            </a:r>
            <a:r>
              <a:rPr lang="fr-FR" baseline="0" dirty="0" err="1" smtClean="0"/>
              <a:t>vasc</a:t>
            </a:r>
            <a:r>
              <a:rPr lang="fr-FR" baseline="0" dirty="0" smtClean="0"/>
              <a:t> : plus beaucoup de scores 0 ou 1</a:t>
            </a:r>
          </a:p>
          <a:p>
            <a:r>
              <a:rPr lang="fr-FR" baseline="0" dirty="0" smtClean="0"/>
              <a:t>Faut il </a:t>
            </a:r>
            <a:r>
              <a:rPr lang="fr-FR" baseline="0" dirty="0" err="1" smtClean="0"/>
              <a:t>anticoaguler</a:t>
            </a:r>
            <a:r>
              <a:rPr lang="fr-FR" baseline="0" dirty="0" smtClean="0"/>
              <a:t> les scores 1 ? Quel est le risque ?</a:t>
            </a:r>
          </a:p>
          <a:p>
            <a:r>
              <a:rPr lang="fr-FR" baseline="0" dirty="0" err="1" smtClean="0"/>
              <a:t>Parox</a:t>
            </a:r>
            <a:r>
              <a:rPr lang="fr-FR" baseline="0" dirty="0" smtClean="0"/>
              <a:t> ou persistante : idem ?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F9270-698D-4202-8A55-4FC6CDC91C1A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172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120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8596" y="6215082"/>
            <a:ext cx="2133600" cy="142852"/>
          </a:xfrm>
        </p:spPr>
        <p:txBody>
          <a:bodyPr/>
          <a:lstStyle/>
          <a:p>
            <a:fld id="{7795EA6B-8E39-43F1-99D6-A5C9415E179C}" type="datetimeFigureOut">
              <a:rPr lang="fr-FR" smtClean="0"/>
              <a:pPr/>
              <a:t>24/05/2012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715148"/>
            <a:ext cx="2895600" cy="142852"/>
          </a:xfrm>
        </p:spPr>
        <p:txBody>
          <a:bodyPr/>
          <a:lstStyle>
            <a:lvl1pPr algn="l">
              <a:defRPr sz="8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61930" y="6715148"/>
            <a:ext cx="2133600" cy="14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Lacotte 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D992-691C-44F5-82F1-F47CEB99BE0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1">
                  <a:shade val="30000"/>
                  <a:satMod val="200000"/>
                  <a:alpha val="0"/>
                </a:schemeClr>
              </a:gs>
            </a:gsLst>
            <a:lin ang="10800000" scaled="0"/>
            <a:tileRect/>
          </a:gradFill>
        </p:spPr>
        <p:txBody>
          <a:bodyPr wrap="square" rtlCol="0">
            <a:spAutoFit/>
          </a:bodyPr>
          <a:lstStyle/>
          <a:p>
            <a:pPr indent="987425"/>
            <a:r>
              <a:rPr lang="fr-FR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nstitut </a:t>
            </a:r>
            <a:r>
              <a:rPr lang="fr-FR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ardiovasculaire </a:t>
            </a:r>
            <a:r>
              <a:rPr lang="fr-FR" b="1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aris </a:t>
            </a:r>
            <a:r>
              <a:rPr lang="fr-FR" b="1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ud</a:t>
            </a:r>
            <a:endParaRPr lang="fr-FR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498000"/>
            <a:ext cx="9144000" cy="33881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1">
                  <a:shade val="30000"/>
                  <a:satMod val="200000"/>
                  <a:alpha val="0"/>
                </a:schemeClr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pPr indent="720000">
              <a:lnSpc>
                <a:spcPts val="2000"/>
              </a:lnSpc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www.icps.com.fr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elnet\Desktop\Dr.%20Lacotte\Short%20Closure%20Anim%20Only%2010%20Nov%20no%20Audio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1">
                  <a:shade val="30000"/>
                  <a:satMod val="200000"/>
                  <a:alpha val="0"/>
                </a:schemeClr>
              </a:gs>
            </a:gsLst>
            <a:lin ang="10800000" scaled="0"/>
            <a:tileRect/>
          </a:gradFill>
        </p:spPr>
        <p:txBody>
          <a:bodyPr wrap="square" rtlCol="0">
            <a:spAutoFit/>
          </a:bodyPr>
          <a:lstStyle/>
          <a:p>
            <a:pPr indent="987425"/>
            <a:r>
              <a:rPr lang="fr-FR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nstitut </a:t>
            </a:r>
            <a:r>
              <a:rPr lang="fr-FR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ardiovasculaire </a:t>
            </a:r>
            <a:r>
              <a:rPr lang="fr-FR" b="1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aris </a:t>
            </a:r>
            <a:r>
              <a:rPr lang="fr-FR" b="1" cap="small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ud</a:t>
            </a:r>
            <a:endParaRPr lang="fr-FR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Image 8" descr="Sans titr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624"/>
            <a:ext cx="273753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7974" y="3573016"/>
            <a:ext cx="8440489" cy="20800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 eaLnBrk="0" fontAlgn="base" hangingPunct="0">
              <a:lnSpc>
                <a:spcPts val="55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Anticoagulation de la FA :</a:t>
            </a:r>
          </a:p>
          <a:p>
            <a:pPr algn="dist" eaLnBrk="0" fontAlgn="base" hangingPunct="0">
              <a:lnSpc>
                <a:spcPts val="5000"/>
              </a:lnSpc>
              <a:spcBef>
                <a:spcPct val="0"/>
              </a:spcBef>
            </a:pPr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itchFamily="34" charset="0"/>
              </a:rPr>
              <a:t>Situations particulières</a:t>
            </a:r>
          </a:p>
          <a:p>
            <a:pPr algn="r" eaLnBrk="0" fontAlgn="base" hangingPunct="0">
              <a:lnSpc>
                <a:spcPts val="5000"/>
              </a:lnSpc>
              <a:spcBef>
                <a:spcPct val="0"/>
              </a:spcBef>
            </a:pPr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 pitchFamily="34" charset="0"/>
              </a:rPr>
              <a:t>AFLB 2012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01863" y="5733256"/>
            <a:ext cx="4646600" cy="103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spcBef>
                <a:spcPct val="10000"/>
              </a:spcBef>
              <a:defRPr/>
            </a:pPr>
            <a:r>
              <a:rPr lang="fr-FR" sz="2400" b="1" spc="30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Jérôme Lacotte</a:t>
            </a:r>
          </a:p>
          <a:p>
            <a:pPr algn="r">
              <a:spcBef>
                <a:spcPct val="10000"/>
              </a:spcBef>
              <a:defRPr/>
            </a:pPr>
            <a:r>
              <a:rPr lang="fr-FR" sz="1600" spc="30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UNITÉ DE RYTHMOLOGIE, ICPS, MASSY</a:t>
            </a:r>
            <a:endParaRPr lang="fr-FR" b="1" spc="300" dirty="0" smtClean="0">
              <a:ln w="11430"/>
              <a:solidFill>
                <a:srgbClr val="F8F8F8"/>
              </a:solidFill>
            </a:endParaRPr>
          </a:p>
          <a:p>
            <a:pPr algn="r">
              <a:spcBef>
                <a:spcPct val="10000"/>
              </a:spcBef>
              <a:defRPr/>
            </a:pPr>
            <a:endParaRPr lang="fr-FR" b="1" spc="300" dirty="0" smtClean="0">
              <a:ln w="11430"/>
              <a:solidFill>
                <a:srgbClr val="F8F8F8"/>
              </a:solidFill>
            </a:endParaRPr>
          </a:p>
        </p:txBody>
      </p:sp>
      <p:pic>
        <p:nvPicPr>
          <p:cNvPr id="7" name="Picture 2" descr="C:\Documents and Settings\Administrateur\Bureau\red-pills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67544" y="764704"/>
            <a:ext cx="3648000" cy="27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LAA_no_callouts_1.jpg"/>
          <p:cNvPicPr>
            <a:picLocks noChangeAspect="1"/>
          </p:cNvPicPr>
          <p:nvPr/>
        </p:nvPicPr>
        <p:blipFill>
          <a:blip r:embed="rId5" cstate="print">
            <a:grayscl/>
          </a:blip>
          <a:srcRect l="1227" t="1668" r="1108" b="2254"/>
          <a:stretch>
            <a:fillRect/>
          </a:stretch>
        </p:blipFill>
        <p:spPr bwMode="auto">
          <a:xfrm>
            <a:off x="4427984" y="764704"/>
            <a:ext cx="4188691" cy="27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AutoShape 2" descr="https://mail-attachment.googleusercontent.com/attachment/u/0/?ui=2&amp;ik=61be1d9d20&amp;view=att&amp;th=1374b4ed8d758af7&amp;attid=0.1&amp;disp=inline&amp;safe=1&amp;zw&amp;saduie=AG9B_P-WBg61U-HKaRh8xgcTUnMj&amp;sadet=1337504897680&amp;sads=5aoErMqvIl9fXCWVBa1yNg6beoc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https://mail-attachment.googleusercontent.com/attachment/u/0/?ui=2&amp;ik=61be1d9d20&amp;view=att&amp;th=1374b4ed8d758af7&amp;attid=0.1&amp;disp=inline&amp;safe=1&amp;zw&amp;saduie=AG9B_P-WBg61U-HKaRh8xgcTUnMj&amp;sadet=1337504897680&amp;sads=5aoErMqvIl9fXCWVBa1yNg6beoc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s://mail-attachment.googleusercontent.com/attachment/u/0/?ui=2&amp;ik=61be1d9d20&amp;view=att&amp;th=1374b4ed8d758af7&amp;attid=0.1&amp;disp=inline&amp;safe=1&amp;zw&amp;saduie=AG9B_P-WBg61U-HKaRh8xgcTUnMj&amp;sadet=1337504897680&amp;sads=5aoErMqvIl9fXCWVBa1yNg6beoc&amp;sads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78" y="5085184"/>
            <a:ext cx="1114286" cy="1294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" t="2516" r="1815" b="2104"/>
          <a:stretch/>
        </p:blipFill>
        <p:spPr bwMode="auto">
          <a:xfrm>
            <a:off x="1147157" y="714894"/>
            <a:ext cx="6766560" cy="540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59624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Guidelines FA ESC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47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488208" y="6478970"/>
            <a:ext cx="265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Circulation 2006;114:e257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2888" y="476672"/>
            <a:ext cx="8686800" cy="6663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L’aspirine protège peu ou pas contre l’AVC</a:t>
            </a:r>
          </a:p>
        </p:txBody>
      </p:sp>
      <p:sp>
        <p:nvSpPr>
          <p:cNvPr id="39941" name="ZoneTexte 4"/>
          <p:cNvSpPr txBox="1">
            <a:spLocks noChangeArrowheads="1"/>
          </p:cNvSpPr>
          <p:nvPr/>
        </p:nvSpPr>
        <p:spPr bwMode="auto">
          <a:xfrm>
            <a:off x="242888" y="1319213"/>
            <a:ext cx="4186237" cy="132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4000">
                <a:solidFill>
                  <a:schemeClr val="bg1"/>
                </a:solidFill>
                <a:latin typeface="Calibri" pitchFamily="34" charset="0"/>
              </a:rPr>
              <a:t>AVK &gt;&gt; AAP</a:t>
            </a:r>
          </a:p>
          <a:p>
            <a:pPr algn="ctr"/>
            <a:endParaRPr lang="fr-FR" sz="4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42" name="ZoneTexte 5"/>
          <p:cNvSpPr txBox="1">
            <a:spLocks noChangeArrowheads="1"/>
          </p:cNvSpPr>
          <p:nvPr/>
        </p:nvSpPr>
        <p:spPr bwMode="auto">
          <a:xfrm>
            <a:off x="4429125" y="1319213"/>
            <a:ext cx="4391347" cy="132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Calibri" pitchFamily="34" charset="0"/>
              </a:rPr>
              <a:t>AAP # Placebo</a:t>
            </a:r>
          </a:p>
          <a:p>
            <a:pPr algn="ctr"/>
            <a:endParaRPr lang="fr-F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3126" t="26250" r="11406" b="28751"/>
          <a:stretch>
            <a:fillRect/>
          </a:stretch>
        </p:blipFill>
        <p:spPr bwMode="auto">
          <a:xfrm>
            <a:off x="242888" y="2041186"/>
            <a:ext cx="8577584" cy="3836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1520" y="4941168"/>
            <a:ext cx="1224135" cy="357187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99992" y="4941168"/>
            <a:ext cx="1214438" cy="357187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9898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risque embolique annuel ?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Paroxystique moins à risque que persistant ?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AVK, Aspirine, rien… jusqu’à quand ?</a:t>
            </a:r>
          </a:p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Aspirine + Clopidogrel ?</a:t>
            </a:r>
            <a:endParaRPr lang="fr-F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2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20287" y="6581025"/>
            <a:ext cx="2323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2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US" sz="12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investigators</a:t>
            </a:r>
            <a:r>
              <a:rPr lang="fr-FR" sz="12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Lancet 2006</a:t>
            </a: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0" y="404664"/>
            <a:ext cx="9144000" cy="1130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 W :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Warfarine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 ASA +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Clopi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6706 patients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723" t="3962"/>
          <a:stretch/>
        </p:blipFill>
        <p:spPr bwMode="auto">
          <a:xfrm>
            <a:off x="827584" y="1484784"/>
            <a:ext cx="7408457" cy="4838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2049540" y="2322546"/>
            <a:ext cx="2571768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Embolies dont AVC</a:t>
            </a:r>
          </a:p>
          <a:p>
            <a:pPr algn="ctr"/>
            <a:r>
              <a:rPr lang="fr-FR" sz="2400" b="1" dirty="0" smtClean="0"/>
              <a:t>SCA</a:t>
            </a:r>
          </a:p>
          <a:p>
            <a:pPr algn="ctr"/>
            <a:r>
              <a:rPr lang="fr-FR" sz="2400" b="1" dirty="0" smtClean="0"/>
              <a:t>Mortalité CV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84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coronarien fibrillant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 quart des FA)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1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Homme, 79 ans</a:t>
            </a:r>
          </a:p>
          <a:p>
            <a:r>
              <a:rPr lang="fr-FR" dirty="0" smtClean="0"/>
              <a:t>HTA</a:t>
            </a:r>
          </a:p>
          <a:p>
            <a:r>
              <a:rPr lang="fr-FR" dirty="0" smtClean="0"/>
              <a:t>FA persistante, peu symptomatique</a:t>
            </a:r>
          </a:p>
          <a:p>
            <a:r>
              <a:rPr lang="fr-FR" dirty="0" smtClean="0"/>
              <a:t>AVK difficile à stabiliser, jamais d’hémorragie</a:t>
            </a:r>
          </a:p>
          <a:p>
            <a:r>
              <a:rPr lang="fr-FR" dirty="0" smtClean="0"/>
              <a:t>SCA ST - apical : ATL IVA </a:t>
            </a:r>
            <a:r>
              <a:rPr lang="fr-FR" dirty="0" err="1" smtClean="0"/>
              <a:t>moy</a:t>
            </a:r>
            <a:r>
              <a:rPr lang="fr-FR" dirty="0" smtClean="0"/>
              <a:t>. avec DE </a:t>
            </a:r>
            <a:r>
              <a:rPr lang="fr-FR" dirty="0" err="1" smtClean="0"/>
              <a:t>Stent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1985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AVK + clopidogrel + aspirine</a:t>
            </a:r>
          </a:p>
          <a:p>
            <a:r>
              <a:rPr lang="fr-FR" dirty="0" smtClean="0"/>
              <a:t>Dabigatran + clopidogrel + aspirine</a:t>
            </a:r>
          </a:p>
          <a:p>
            <a:r>
              <a:rPr lang="fr-FR" dirty="0" smtClean="0"/>
              <a:t>AVK + clopidogrel</a:t>
            </a:r>
          </a:p>
          <a:p>
            <a:r>
              <a:rPr lang="fr-FR" dirty="0" smtClean="0"/>
              <a:t>A vie ?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94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20" t="635" r="2583" b="-1"/>
          <a:stretch/>
        </p:blipFill>
        <p:spPr bwMode="auto">
          <a:xfrm>
            <a:off x="181075" y="584685"/>
            <a:ext cx="8781851" cy="5706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5759624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Guidelines FA ESC 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827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1471537"/>
              </p:ext>
            </p:extLst>
          </p:nvPr>
        </p:nvGraphicFramePr>
        <p:xfrm>
          <a:off x="3173288" y="1278520"/>
          <a:ext cx="2762250" cy="48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Pictur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4065751"/>
              </p:ext>
            </p:extLst>
          </p:nvPr>
        </p:nvGraphicFramePr>
        <p:xfrm>
          <a:off x="240053" y="1485256"/>
          <a:ext cx="2819779" cy="410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240053" y="624532"/>
            <a:ext cx="2818836" cy="7620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HAS-BLED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59624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Guidelines FA ESC 2010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23928" y="732544"/>
            <a:ext cx="1728192" cy="545976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Hémo</a:t>
            </a:r>
            <a:r>
              <a:rPr lang="fr-FR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an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020272" y="732544"/>
            <a:ext cx="1728192" cy="545976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44308"/>
              </p:ext>
            </p:extLst>
          </p:nvPr>
        </p:nvGraphicFramePr>
        <p:xfrm>
          <a:off x="6228184" y="1278520"/>
          <a:ext cx="2762250" cy="48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308304" y="4149080"/>
            <a:ext cx="115212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</a:t>
            </a:r>
            <a:r>
              <a:rPr lang="fr-FR" b="1" dirty="0" smtClean="0"/>
              <a:t>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14222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967" y="677763"/>
            <a:ext cx="7258050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8" t="8682" r="1182" b="2520"/>
          <a:stretch/>
        </p:blipFill>
        <p:spPr bwMode="auto">
          <a:xfrm>
            <a:off x="323528" y="2204865"/>
            <a:ext cx="8352928" cy="3826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Connolly, NEJM2010 </a:t>
            </a:r>
            <a:r>
              <a:rPr lang="en-US" dirty="0"/>
              <a:t>Nov;363(19):</a:t>
            </a:r>
            <a:r>
              <a:rPr lang="en-US" dirty="0" smtClean="0"/>
              <a:t>1875-6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247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isolée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existe-t-elle (encore) ?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9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 fibrillant saignant sous AVK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0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Homme, 58 ans</a:t>
            </a:r>
          </a:p>
          <a:p>
            <a:r>
              <a:rPr lang="fr-FR" dirty="0" smtClean="0"/>
              <a:t>FA persistante</a:t>
            </a:r>
          </a:p>
          <a:p>
            <a:r>
              <a:rPr lang="fr-FR" dirty="0" err="1" smtClean="0"/>
              <a:t>ChadsVasc</a:t>
            </a:r>
            <a:r>
              <a:rPr lang="fr-FR" dirty="0" smtClean="0"/>
              <a:t> 3 (HTA, diabète, CMH)</a:t>
            </a:r>
          </a:p>
          <a:p>
            <a:r>
              <a:rPr lang="fr-FR" dirty="0" smtClean="0"/>
              <a:t>Hémorragie méningée sous AVK, sans surdosage ni malformation vasculaire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8001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Aucun anti-thrombotique</a:t>
            </a:r>
          </a:p>
          <a:p>
            <a:r>
              <a:rPr lang="fr-FR" dirty="0" smtClean="0"/>
              <a:t>Aspirine</a:t>
            </a:r>
          </a:p>
          <a:p>
            <a:r>
              <a:rPr lang="fr-FR" dirty="0" smtClean="0"/>
              <a:t>AVK avec INR hebdomadaire</a:t>
            </a:r>
          </a:p>
          <a:p>
            <a:r>
              <a:rPr lang="fr-FR" dirty="0" smtClean="0"/>
              <a:t>Dabigatran 110 mg * 2</a:t>
            </a:r>
          </a:p>
          <a:p>
            <a:r>
              <a:rPr lang="fr-FR" dirty="0" smtClean="0"/>
              <a:t>Autre solution ?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53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76672"/>
            <a:ext cx="9144000" cy="10235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RE-LY : suivi moyen de 2 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9007" y="6581025"/>
            <a:ext cx="2784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200" dirty="0" smtClean="0">
                <a:solidFill>
                  <a:schemeClr val="tx1">
                    <a:lumMod val="85000"/>
                  </a:schemeClr>
                </a:solidFill>
              </a:rPr>
              <a:t>Connolly, N </a:t>
            </a:r>
            <a:r>
              <a:rPr lang="fr-FR" sz="1200" dirty="0" err="1" smtClean="0">
                <a:solidFill>
                  <a:schemeClr val="tx1">
                    <a:lumMod val="85000"/>
                  </a:schemeClr>
                </a:solidFill>
              </a:rPr>
              <a:t>Engl</a:t>
            </a:r>
            <a:r>
              <a:rPr lang="fr-FR" sz="1200" dirty="0" smtClean="0">
                <a:solidFill>
                  <a:schemeClr val="tx1">
                    <a:lumMod val="85000"/>
                  </a:schemeClr>
                </a:solidFill>
              </a:rPr>
              <a:t> J Med 2009;361:1139-51</a:t>
            </a:r>
          </a:p>
        </p:txBody>
      </p:sp>
      <p:graphicFrame>
        <p:nvGraphicFramePr>
          <p:cNvPr id="6" name="Graphique 5"/>
          <p:cNvGraphicFramePr/>
          <p:nvPr/>
        </p:nvGraphicFramePr>
        <p:xfrm>
          <a:off x="357158" y="1500174"/>
          <a:ext cx="8429684" cy="513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00232" y="397155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428860" y="432874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64886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p&lt;0.05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14744" y="3130425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72132" y="5107243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0760" y="514351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051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Aucun anti-thrombotique</a:t>
            </a:r>
          </a:p>
          <a:p>
            <a:r>
              <a:rPr lang="fr-FR" dirty="0" smtClean="0"/>
              <a:t>Aspirine</a:t>
            </a:r>
          </a:p>
          <a:p>
            <a:r>
              <a:rPr lang="fr-FR" dirty="0" smtClean="0"/>
              <a:t>AVK avec INR hebdomadaire</a:t>
            </a:r>
          </a:p>
          <a:p>
            <a:r>
              <a:rPr lang="fr-FR" dirty="0" smtClean="0"/>
              <a:t>Dabigatran 110 mg * 2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Autre solution ?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615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ort Closure Anim Only 10 Nov no Audi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685800"/>
            <a:ext cx="8001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Prothèse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AVK : PROTECT AF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Randomisation 2 prothèses / 1 AVK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non infériorité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avec CHADS</a:t>
            </a:r>
            <a:r>
              <a:rPr lang="fr-F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≥ 1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 : CI° AVK, PFO, thrombus OG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0" y="644404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Holmes, Lancet 2009; 374: 534–42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23528" y="836712"/>
          <a:ext cx="8496942" cy="530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224"/>
                <a:gridCol w="3240359"/>
                <a:gridCol w="3240359"/>
              </a:tblGrid>
              <a:tr h="370840">
                <a:tc>
                  <a:txBody>
                    <a:bodyPr/>
                    <a:lstStyle/>
                    <a:p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Prothèse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n=463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Contrôle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n=244</a:t>
                      </a:r>
                      <a:endParaRPr lang="fr-FR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71·7 (8·8; 46·0–95·0)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72·7 (9·2; 41·0–95·0)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CHADS</a:t>
                      </a:r>
                    </a:p>
                    <a:p>
                      <a:pPr algn="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  <a:p>
                      <a:pPr algn="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  <a:p>
                      <a:pPr algn="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  <a:p>
                      <a:pPr algn="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  <a:p>
                      <a:pPr algn="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  <a:p>
                      <a:pPr algn="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 (33·9%)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 (34·1%)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 (19·0%) 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 (8·0%) 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(4·1%)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 (0·9%)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 (27·0%)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 (36·1%) 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 (20·9%) 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(9·8%) 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(4·1%)</a:t>
                      </a:r>
                    </a:p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 (2·0%)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Déjà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sous AVK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254 (54·9%)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 (59·4%)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FEVG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57·3% (9·7; 30·0–82·0)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56·7% (10·1; 30·0–86·0)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AIT /</a:t>
                      </a:r>
                      <a:r>
                        <a:rPr lang="fr-FR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AVC</a:t>
                      </a:r>
                      <a:endParaRPr lang="fr-F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 (17·7%)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 (20·1%)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572000" y="644404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Holmes, Lancet 2009; 374: 534–42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Line Callout 1 (Accent Bar) 34"/>
          <p:cNvSpPr>
            <a:spLocks/>
          </p:cNvSpPr>
          <p:nvPr/>
        </p:nvSpPr>
        <p:spPr bwMode="auto">
          <a:xfrm>
            <a:off x="4082801" y="1988989"/>
            <a:ext cx="2547938" cy="169862"/>
          </a:xfrm>
          <a:prstGeom prst="accentCallout1">
            <a:avLst>
              <a:gd name="adj1" fmla="val 67292"/>
              <a:gd name="adj2" fmla="val -2991"/>
              <a:gd name="adj3" fmla="val 334579"/>
              <a:gd name="adj4" fmla="val -3051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91418" bIns="45709"/>
          <a:lstStyle/>
          <a:p>
            <a:r>
              <a:rPr lang="en-US" sz="1400" b="0"/>
              <a:t>Patient discontinues Clopidogrel</a:t>
            </a:r>
          </a:p>
        </p:txBody>
      </p:sp>
      <p:sp>
        <p:nvSpPr>
          <p:cNvPr id="513030" name="Text Box 137"/>
          <p:cNvSpPr txBox="1">
            <a:spLocks noChangeArrowheads="1"/>
          </p:cNvSpPr>
          <p:nvPr/>
        </p:nvSpPr>
        <p:spPr bwMode="auto">
          <a:xfrm>
            <a:off x="1834901" y="2866876"/>
            <a:ext cx="1304925" cy="2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r>
              <a:rPr lang="en-US" sz="1400" b="0" dirty="0" smtClean="0"/>
              <a:t>Randomize 2/1</a:t>
            </a:r>
            <a:endParaRPr lang="en-US" sz="1400" b="0" dirty="0"/>
          </a:p>
        </p:txBody>
      </p:sp>
      <p:sp>
        <p:nvSpPr>
          <p:cNvPr id="50202" name="Line 138"/>
          <p:cNvSpPr>
            <a:spLocks noChangeShapeType="1"/>
          </p:cNvSpPr>
          <p:nvPr/>
        </p:nvSpPr>
        <p:spPr bwMode="auto">
          <a:xfrm flipV="1">
            <a:off x="1452314" y="2685901"/>
            <a:ext cx="465137" cy="317500"/>
          </a:xfrm>
          <a:prstGeom prst="line">
            <a:avLst/>
          </a:prstGeom>
          <a:noFill/>
          <a:ln w="38100" algn="ctr">
            <a:solidFill>
              <a:srgbClr val="888888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82048" tIns="41025" rIns="82048" bIns="41025"/>
          <a:lstStyle/>
          <a:p>
            <a:pPr>
              <a:defRPr/>
            </a:pPr>
            <a:endParaRPr lang="en-US" sz="2000" b="0">
              <a:ea typeface="ＭＳ Ｐゴシック" pitchFamily="34" charset="-128"/>
            </a:endParaRPr>
          </a:p>
        </p:txBody>
      </p:sp>
      <p:sp>
        <p:nvSpPr>
          <p:cNvPr id="41992" name="Line 140"/>
          <p:cNvSpPr>
            <a:spLocks noChangeShapeType="1"/>
          </p:cNvSpPr>
          <p:nvPr/>
        </p:nvSpPr>
        <p:spPr bwMode="auto">
          <a:xfrm>
            <a:off x="1336426" y="866626"/>
            <a:ext cx="7412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048" tIns="41025" rIns="82048" bIns="41025"/>
          <a:lstStyle/>
          <a:p>
            <a:pPr>
              <a:defRPr/>
            </a:pPr>
            <a:endParaRPr lang="en-US" sz="2000" b="0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513033" name="Text Box 141"/>
          <p:cNvSpPr txBox="1">
            <a:spLocks noChangeArrowheads="1"/>
          </p:cNvSpPr>
          <p:nvPr/>
        </p:nvSpPr>
        <p:spPr bwMode="auto">
          <a:xfrm>
            <a:off x="1230064" y="614214"/>
            <a:ext cx="572733" cy="2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r>
              <a:rPr lang="en-US" sz="1400"/>
              <a:t>Day 0</a:t>
            </a:r>
          </a:p>
        </p:txBody>
      </p:sp>
      <p:sp>
        <p:nvSpPr>
          <p:cNvPr id="513034" name="Text Box 142"/>
          <p:cNvSpPr txBox="1">
            <a:spLocks noChangeArrowheads="1"/>
          </p:cNvSpPr>
          <p:nvPr/>
        </p:nvSpPr>
        <p:spPr bwMode="auto">
          <a:xfrm>
            <a:off x="3108076" y="591989"/>
            <a:ext cx="664105" cy="2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r>
              <a:rPr lang="en-US" sz="1400"/>
              <a:t>Day 45</a:t>
            </a:r>
          </a:p>
        </p:txBody>
      </p:sp>
      <p:sp>
        <p:nvSpPr>
          <p:cNvPr id="513035" name="Text Box 143"/>
          <p:cNvSpPr txBox="1">
            <a:spLocks noChangeArrowheads="1"/>
          </p:cNvSpPr>
          <p:nvPr/>
        </p:nvSpPr>
        <p:spPr bwMode="auto">
          <a:xfrm>
            <a:off x="1406276" y="872976"/>
            <a:ext cx="809977" cy="2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r>
              <a:rPr lang="en-US" sz="1400"/>
              <a:t>Day 2-14</a:t>
            </a:r>
          </a:p>
        </p:txBody>
      </p:sp>
      <p:sp>
        <p:nvSpPr>
          <p:cNvPr id="513036" name="Text Box 144"/>
          <p:cNvSpPr txBox="1">
            <a:spLocks noChangeArrowheads="1"/>
          </p:cNvSpPr>
          <p:nvPr/>
        </p:nvSpPr>
        <p:spPr bwMode="auto">
          <a:xfrm>
            <a:off x="5821114" y="614214"/>
            <a:ext cx="778430" cy="2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r>
              <a:rPr lang="en-US" sz="1400"/>
              <a:t>Ongoing</a:t>
            </a:r>
          </a:p>
        </p:txBody>
      </p:sp>
      <p:sp>
        <p:nvSpPr>
          <p:cNvPr id="513037" name="Text Box 158"/>
          <p:cNvSpPr txBox="1">
            <a:spLocks noChangeArrowheads="1"/>
          </p:cNvSpPr>
          <p:nvPr/>
        </p:nvSpPr>
        <p:spPr bwMode="auto">
          <a:xfrm rot="-5400000">
            <a:off x="26939" y="1586814"/>
            <a:ext cx="1329927" cy="3598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pPr algn="ctr" eaLnBrk="0" hangingPunct="0"/>
            <a:r>
              <a:rPr lang="en-US" b="0"/>
              <a:t>WATCHMAN</a:t>
            </a:r>
          </a:p>
        </p:txBody>
      </p:sp>
      <p:sp>
        <p:nvSpPr>
          <p:cNvPr id="513038" name="Text Box 159"/>
          <p:cNvSpPr txBox="1">
            <a:spLocks noChangeArrowheads="1"/>
          </p:cNvSpPr>
          <p:nvPr/>
        </p:nvSpPr>
        <p:spPr bwMode="auto">
          <a:xfrm rot="-5400000">
            <a:off x="262516" y="3390430"/>
            <a:ext cx="858773" cy="3598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pPr algn="ctr" eaLnBrk="0" hangingPunct="0"/>
            <a:r>
              <a:rPr lang="en-US" b="0" dirty="0"/>
              <a:t>Control</a:t>
            </a:r>
          </a:p>
        </p:txBody>
      </p:sp>
      <p:sp>
        <p:nvSpPr>
          <p:cNvPr id="56" name="Line 138"/>
          <p:cNvSpPr>
            <a:spLocks noChangeShapeType="1"/>
          </p:cNvSpPr>
          <p:nvPr/>
        </p:nvSpPr>
        <p:spPr bwMode="auto">
          <a:xfrm>
            <a:off x="1452314" y="3003401"/>
            <a:ext cx="485775" cy="336550"/>
          </a:xfrm>
          <a:prstGeom prst="line">
            <a:avLst/>
          </a:prstGeom>
          <a:noFill/>
          <a:ln w="38100" algn="ctr">
            <a:solidFill>
              <a:srgbClr val="888888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82048" tIns="41025" rIns="82048" bIns="41025"/>
          <a:lstStyle/>
          <a:p>
            <a:pPr>
              <a:defRPr/>
            </a:pPr>
            <a:endParaRPr lang="en-US" sz="2000" b="0">
              <a:ea typeface="ＭＳ Ｐゴシック" pitchFamily="34" charset="-128"/>
            </a:endParaRPr>
          </a:p>
        </p:txBody>
      </p:sp>
      <p:sp>
        <p:nvSpPr>
          <p:cNvPr id="50185" name="Rectangle 113"/>
          <p:cNvSpPr>
            <a:spLocks noChangeArrowheads="1"/>
          </p:cNvSpPr>
          <p:nvPr/>
        </p:nvSpPr>
        <p:spPr bwMode="auto">
          <a:xfrm>
            <a:off x="1355930" y="2792264"/>
            <a:ext cx="138542" cy="40341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048" tIns="41025" rIns="82048" bIns="41025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  <a:buFont typeface="Arial" charset="0"/>
              <a:buChar char="•"/>
              <a:defRPr/>
            </a:pPr>
            <a:endParaRPr lang="en-US" b="0">
              <a:ea typeface="ＭＳ Ｐゴシック" pitchFamily="34" charset="-128"/>
            </a:endParaRPr>
          </a:p>
        </p:txBody>
      </p:sp>
      <p:sp>
        <p:nvSpPr>
          <p:cNvPr id="513043" name="Line Callout 1 (Accent Bar) 64"/>
          <p:cNvSpPr>
            <a:spLocks/>
          </p:cNvSpPr>
          <p:nvPr/>
        </p:nvSpPr>
        <p:spPr bwMode="auto">
          <a:xfrm>
            <a:off x="2185739" y="1109514"/>
            <a:ext cx="2549525" cy="169862"/>
          </a:xfrm>
          <a:prstGeom prst="accentCallout1">
            <a:avLst>
              <a:gd name="adj1" fmla="val 67292"/>
              <a:gd name="adj2" fmla="val -2991"/>
              <a:gd name="adj3" fmla="val 855139"/>
              <a:gd name="adj4" fmla="val -2991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91418" bIns="45709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</a:pPr>
            <a:r>
              <a:rPr lang="en-US" sz="1400" b="0"/>
              <a:t>Pre-implant interval</a:t>
            </a:r>
          </a:p>
        </p:txBody>
      </p:sp>
      <p:sp>
        <p:nvSpPr>
          <p:cNvPr id="513044" name="Line Callout 1 (Accent Bar) 65"/>
          <p:cNvSpPr>
            <a:spLocks/>
          </p:cNvSpPr>
          <p:nvPr/>
        </p:nvSpPr>
        <p:spPr bwMode="auto">
          <a:xfrm>
            <a:off x="2317501" y="1333351"/>
            <a:ext cx="2551113" cy="169863"/>
          </a:xfrm>
          <a:prstGeom prst="accentCallout1">
            <a:avLst>
              <a:gd name="adj1" fmla="val 18750"/>
              <a:gd name="adj2" fmla="val -2537"/>
              <a:gd name="adj3" fmla="val 507236"/>
              <a:gd name="adj4" fmla="val -2463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91418" bIns="45709"/>
          <a:lstStyle/>
          <a:p>
            <a:r>
              <a:rPr lang="en-US" sz="1400" b="0"/>
              <a:t>Patient gets WATCHMAN</a:t>
            </a:r>
          </a:p>
        </p:txBody>
      </p:sp>
      <p:sp>
        <p:nvSpPr>
          <p:cNvPr id="513045" name="Line Callout 1 (Accent Bar) 66"/>
          <p:cNvSpPr>
            <a:spLocks/>
          </p:cNvSpPr>
          <p:nvPr/>
        </p:nvSpPr>
        <p:spPr bwMode="auto">
          <a:xfrm>
            <a:off x="2496889" y="1539726"/>
            <a:ext cx="2547937" cy="168275"/>
          </a:xfrm>
          <a:prstGeom prst="accentCallout1">
            <a:avLst>
              <a:gd name="adj1" fmla="val 67926"/>
              <a:gd name="adj2" fmla="val -2991"/>
              <a:gd name="adj3" fmla="val 548111"/>
              <a:gd name="adj4" fmla="val -3051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91418" bIns="45709"/>
          <a:lstStyle/>
          <a:p>
            <a:r>
              <a:rPr lang="en-US" sz="1400" b="0"/>
              <a:t>Patient takes Warfarin</a:t>
            </a:r>
          </a:p>
        </p:txBody>
      </p:sp>
      <p:sp>
        <p:nvSpPr>
          <p:cNvPr id="513046" name="Line Callout 1 (Accent Bar) 67"/>
          <p:cNvSpPr>
            <a:spLocks/>
          </p:cNvSpPr>
          <p:nvPr/>
        </p:nvSpPr>
        <p:spPr bwMode="auto">
          <a:xfrm>
            <a:off x="3246189" y="1774676"/>
            <a:ext cx="4087812" cy="196850"/>
          </a:xfrm>
          <a:prstGeom prst="accentCallout1">
            <a:avLst>
              <a:gd name="adj1" fmla="val 58065"/>
              <a:gd name="adj2" fmla="val -1866"/>
              <a:gd name="adj3" fmla="val 392741"/>
              <a:gd name="adj4" fmla="val -1903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91418" bIns="45709"/>
          <a:lstStyle/>
          <a:p>
            <a:r>
              <a:rPr lang="en-US" sz="1400" b="0"/>
              <a:t>Patient discontinues Warfarin / takes Clopidogrel</a:t>
            </a:r>
          </a:p>
        </p:txBody>
      </p:sp>
      <p:sp>
        <p:nvSpPr>
          <p:cNvPr id="50186" name="Rectangle 114"/>
          <p:cNvSpPr>
            <a:spLocks noChangeArrowheads="1"/>
          </p:cNvSpPr>
          <p:nvPr/>
        </p:nvSpPr>
        <p:spPr bwMode="auto">
          <a:xfrm>
            <a:off x="2229102" y="2203301"/>
            <a:ext cx="81226" cy="40363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048" tIns="41025" rIns="82048" bIns="41025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  <a:buFont typeface="Arial" charset="0"/>
              <a:buNone/>
              <a:defRPr/>
            </a:pPr>
            <a:endParaRPr lang="en-US" b="0">
              <a:ea typeface="ＭＳ Ｐゴシック" pitchFamily="34" charset="-128"/>
            </a:endParaRPr>
          </a:p>
        </p:txBody>
      </p:sp>
      <p:sp>
        <p:nvSpPr>
          <p:cNvPr id="50188" name="Rectangle 116"/>
          <p:cNvSpPr>
            <a:spLocks noChangeArrowheads="1"/>
          </p:cNvSpPr>
          <p:nvPr/>
        </p:nvSpPr>
        <p:spPr bwMode="auto">
          <a:xfrm>
            <a:off x="2402132" y="2196951"/>
            <a:ext cx="554216" cy="4036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82048" tIns="41025" rIns="82048" bIns="41025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  <a:buFont typeface="Arial" charset="0"/>
              <a:buChar char="•"/>
              <a:defRPr/>
            </a:pPr>
            <a:endParaRPr lang="en-US" b="0">
              <a:ea typeface="ＭＳ Ｐゴシック" pitchFamily="34" charset="-128"/>
            </a:endParaRPr>
          </a:p>
        </p:txBody>
      </p:sp>
      <p:sp>
        <p:nvSpPr>
          <p:cNvPr id="50189" name="Rectangle 117"/>
          <p:cNvSpPr>
            <a:spLocks noChangeArrowheads="1"/>
          </p:cNvSpPr>
          <p:nvPr/>
        </p:nvSpPr>
        <p:spPr bwMode="auto">
          <a:xfrm>
            <a:off x="3999556" y="2196951"/>
            <a:ext cx="4187273" cy="4036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048" tIns="41025" rIns="82048" bIns="41025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  <a:buFont typeface="Arial" charset="0"/>
              <a:buChar char="•"/>
              <a:defRPr/>
            </a:pPr>
            <a:endParaRPr lang="en-US" b="0">
              <a:ea typeface="ＭＳ Ｐゴシック" pitchFamily="34" charset="-128"/>
            </a:endParaRPr>
          </a:p>
        </p:txBody>
      </p:sp>
      <p:sp>
        <p:nvSpPr>
          <p:cNvPr id="50190" name="Rectangle 118"/>
          <p:cNvSpPr>
            <a:spLocks noChangeArrowheads="1"/>
          </p:cNvSpPr>
          <p:nvPr/>
        </p:nvSpPr>
        <p:spPr bwMode="auto">
          <a:xfrm>
            <a:off x="2018750" y="2196951"/>
            <a:ext cx="155472" cy="403633"/>
          </a:xfrm>
          <a:prstGeom prst="rect">
            <a:avLst/>
          </a:prstGeom>
          <a:solidFill>
            <a:srgbClr val="FEFFC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048" tIns="41025" rIns="82048" bIns="41025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  <a:buFont typeface="Arial" charset="0"/>
              <a:buChar char="•"/>
              <a:defRPr/>
            </a:pPr>
            <a:endParaRPr lang="en-US" b="0">
              <a:ea typeface="ＭＳ Ｐゴシック" pitchFamily="34" charset="-128"/>
            </a:endParaRPr>
          </a:p>
        </p:txBody>
      </p:sp>
      <p:sp>
        <p:nvSpPr>
          <p:cNvPr id="513059" name="Line Callout 1 (Accent Bar) 68"/>
          <p:cNvSpPr>
            <a:spLocks/>
          </p:cNvSpPr>
          <p:nvPr/>
        </p:nvSpPr>
        <p:spPr bwMode="auto">
          <a:xfrm>
            <a:off x="2149226" y="3905101"/>
            <a:ext cx="2549525" cy="169863"/>
          </a:xfrm>
          <a:prstGeom prst="accentCallout1">
            <a:avLst>
              <a:gd name="adj1" fmla="val 18750"/>
              <a:gd name="adj2" fmla="val -2537"/>
              <a:gd name="adj3" fmla="val -303292"/>
              <a:gd name="adj4" fmla="val -2102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91418" bIns="45709"/>
          <a:lstStyle/>
          <a:p>
            <a:r>
              <a:rPr lang="en-US" sz="1400" b="0"/>
              <a:t>Control patient takes Warfarin</a:t>
            </a:r>
          </a:p>
        </p:txBody>
      </p:sp>
      <p:sp>
        <p:nvSpPr>
          <p:cNvPr id="50187" name="Rectangle 115"/>
          <p:cNvSpPr>
            <a:spLocks noChangeArrowheads="1"/>
          </p:cNvSpPr>
          <p:nvPr/>
        </p:nvSpPr>
        <p:spPr bwMode="auto">
          <a:xfrm>
            <a:off x="2081221" y="3328839"/>
            <a:ext cx="6251837" cy="403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82048" tIns="41025" rIns="82048" bIns="41025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  <a:buFont typeface="Arial" charset="0"/>
              <a:buChar char="•"/>
              <a:defRPr/>
            </a:pPr>
            <a:endParaRPr lang="en-US" b="0">
              <a:ea typeface="ＭＳ Ｐゴシック" pitchFamily="34" charset="-128"/>
            </a:endParaRPr>
          </a:p>
        </p:txBody>
      </p:sp>
      <p:sp>
        <p:nvSpPr>
          <p:cNvPr id="513063" name="Text Box 142"/>
          <p:cNvSpPr txBox="1">
            <a:spLocks noChangeArrowheads="1"/>
          </p:cNvSpPr>
          <p:nvPr/>
        </p:nvSpPr>
        <p:spPr bwMode="auto">
          <a:xfrm>
            <a:off x="2320676" y="404664"/>
            <a:ext cx="729892" cy="5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r>
              <a:rPr lang="en-US" sz="1400"/>
              <a:t>Post-</a:t>
            </a:r>
            <a:br>
              <a:rPr lang="en-US" sz="1400"/>
            </a:br>
            <a:r>
              <a:rPr lang="en-US" sz="1400"/>
              <a:t>Implant</a:t>
            </a:r>
          </a:p>
        </p:txBody>
      </p:sp>
      <p:sp>
        <p:nvSpPr>
          <p:cNvPr id="513064" name="Text Box 142"/>
          <p:cNvSpPr txBox="1">
            <a:spLocks noChangeArrowheads="1"/>
          </p:cNvSpPr>
          <p:nvPr/>
        </p:nvSpPr>
        <p:spPr bwMode="auto">
          <a:xfrm>
            <a:off x="3870076" y="588814"/>
            <a:ext cx="755475" cy="2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r>
              <a:rPr lang="en-US" sz="1400"/>
              <a:t>Day 180</a:t>
            </a:r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3161429" y="2200245"/>
            <a:ext cx="724615" cy="40363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2048" tIns="41025" rIns="82048" bIns="41025"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7C96A1"/>
              </a:buClr>
              <a:buSzPct val="130000"/>
              <a:buFont typeface="Arial" charset="0"/>
              <a:buChar char="•"/>
              <a:defRPr/>
            </a:pPr>
            <a:endParaRPr lang="en-US" b="0">
              <a:ea typeface="ＭＳ Ｐゴシック" pitchFamily="34" charset="-128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72000" y="644404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Holmes, Lancet 2009; 374: 534–42</a:t>
            </a:r>
            <a:endParaRPr lang="fr-FR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539552" y="4227472"/>
            <a:ext cx="835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4998 patients candidats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4191 non inclus (CEE, ablation, anatomie, refus patient, AVK non recevables…)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707 randomisés dont 463 pour prothèse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449 implantations tentées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408 implantations réussies (91%)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 t="1327"/>
          <a:stretch>
            <a:fillRect/>
          </a:stretch>
        </p:blipFill>
        <p:spPr bwMode="auto">
          <a:xfrm>
            <a:off x="1115616" y="517194"/>
            <a:ext cx="7128792" cy="5791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93771" y="1911085"/>
            <a:ext cx="240506" cy="252000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890115" y="1263013"/>
            <a:ext cx="240506" cy="252000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649755" y="4791405"/>
            <a:ext cx="240506" cy="252000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818107" y="4431365"/>
            <a:ext cx="240506" cy="252000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2195736" y="980728"/>
            <a:ext cx="180020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AVC hem / </a:t>
            </a:r>
            <a:r>
              <a:rPr lang="en-US" dirty="0" err="1" smtClean="0"/>
              <a:t>isch</a:t>
            </a:r>
            <a:endParaRPr lang="en-US" dirty="0" smtClean="0"/>
          </a:p>
          <a:p>
            <a:pPr algn="ctr"/>
            <a:r>
              <a:rPr lang="en-US" dirty="0" err="1" smtClean="0"/>
              <a:t>Décès</a:t>
            </a:r>
            <a:r>
              <a:rPr lang="en-US" dirty="0" smtClean="0"/>
              <a:t> CV / MS</a:t>
            </a:r>
          </a:p>
          <a:p>
            <a:pPr algn="ctr"/>
            <a:r>
              <a:rPr lang="en-US" dirty="0" err="1" smtClean="0"/>
              <a:t>Embolie</a:t>
            </a:r>
            <a:r>
              <a:rPr lang="en-US" dirty="0" smtClean="0"/>
              <a:t> </a:t>
            </a:r>
            <a:r>
              <a:rPr lang="en-US" dirty="0" err="1" smtClean="0"/>
              <a:t>Syst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92080" y="764704"/>
            <a:ext cx="244827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Hémorragies</a:t>
            </a:r>
            <a:endParaRPr lang="en-US" dirty="0" smtClean="0"/>
          </a:p>
          <a:p>
            <a:pPr algn="ctr"/>
            <a:r>
              <a:rPr lang="en-US" dirty="0" smtClean="0"/>
              <a:t>Ep. </a:t>
            </a:r>
            <a:r>
              <a:rPr lang="en-US" dirty="0" err="1" smtClean="0"/>
              <a:t>Péric</a:t>
            </a:r>
            <a:r>
              <a:rPr lang="en-US" dirty="0" smtClean="0"/>
              <a:t>, </a:t>
            </a:r>
            <a:r>
              <a:rPr lang="en-US" dirty="0" err="1" smtClean="0"/>
              <a:t>Embolie</a:t>
            </a:r>
            <a:r>
              <a:rPr lang="en-US" dirty="0" smtClean="0"/>
              <a:t> </a:t>
            </a:r>
            <a:r>
              <a:rPr lang="en-US" dirty="0" err="1" smtClean="0"/>
              <a:t>proth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411760" y="36450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Plus d’AVK à 6 mois : 92%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627784" y="4365104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868144" y="21328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Ep. Péricardique : 4.8%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580112" y="191683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 smtClean="0"/>
              <a:t>Homme, 69 ans</a:t>
            </a:r>
          </a:p>
          <a:p>
            <a:r>
              <a:rPr lang="fr-FR" dirty="0" smtClean="0"/>
              <a:t>Pas d’antécédents, HTA et FA chez le père</a:t>
            </a:r>
            <a:endParaRPr lang="fr-FR" dirty="0"/>
          </a:p>
          <a:p>
            <a:r>
              <a:rPr lang="fr-FR" dirty="0" smtClean="0"/>
              <a:t>ECG et Echo TT normale</a:t>
            </a:r>
          </a:p>
          <a:p>
            <a:r>
              <a:rPr lang="fr-FR" dirty="0" smtClean="0"/>
              <a:t>FA paroxystique, quelques heures tous les mois</a:t>
            </a:r>
          </a:p>
          <a:p>
            <a:r>
              <a:rPr lang="fr-FR" dirty="0" smtClean="0"/>
              <a:t>Asymptomatique, Holter normal sous Flécaine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008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Le fibrillant ablaté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0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Homme, 57 ans</a:t>
            </a:r>
          </a:p>
          <a:p>
            <a:r>
              <a:rPr lang="fr-FR" dirty="0" smtClean="0"/>
              <a:t>FA permanente, très symptomatique, dysfonction VG rythmique</a:t>
            </a:r>
          </a:p>
          <a:p>
            <a:r>
              <a:rPr lang="fr-FR" dirty="0" err="1" smtClean="0"/>
              <a:t>ChadsVasc</a:t>
            </a:r>
            <a:r>
              <a:rPr lang="fr-FR" dirty="0" smtClean="0"/>
              <a:t> 3 (HTA, diabétique, FEVG altérée)</a:t>
            </a:r>
          </a:p>
          <a:p>
            <a:r>
              <a:rPr lang="fr-FR" dirty="0" smtClean="0"/>
              <a:t>Ablation FA il y a 3 mois :</a:t>
            </a:r>
          </a:p>
          <a:p>
            <a:pPr lvl="1"/>
            <a:r>
              <a:rPr lang="fr-FR" dirty="0" smtClean="0"/>
              <a:t>Plus de palpitations</a:t>
            </a:r>
          </a:p>
          <a:p>
            <a:pPr lvl="1"/>
            <a:r>
              <a:rPr lang="fr-FR" dirty="0" smtClean="0"/>
              <a:t>Holter à 1 et 3 mois : rares ESA isolées</a:t>
            </a:r>
          </a:p>
          <a:p>
            <a:pPr lvl="1"/>
            <a:r>
              <a:rPr lang="fr-FR" dirty="0" smtClean="0"/>
              <a:t>Normalisation FEVG</a:t>
            </a:r>
          </a:p>
          <a:p>
            <a:pPr lvl="1"/>
            <a:r>
              <a:rPr lang="fr-FR" dirty="0" smtClean="0"/>
              <a:t>Sous Flécaine - AVK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1616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Stop AVK</a:t>
            </a:r>
          </a:p>
          <a:p>
            <a:r>
              <a:rPr lang="fr-FR" dirty="0" smtClean="0"/>
              <a:t>Stop AVK, relai par aspirine</a:t>
            </a:r>
          </a:p>
          <a:p>
            <a:r>
              <a:rPr lang="fr-FR" dirty="0" smtClean="0"/>
              <a:t>Maintien AVK, surveillance Holter</a:t>
            </a:r>
          </a:p>
          <a:p>
            <a:r>
              <a:rPr lang="fr-FR" dirty="0" smtClean="0"/>
              <a:t>AVK à vie, même si rythme sinusal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028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AVK post ablation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Aucune </a:t>
            </a:r>
            <a:r>
              <a:rPr lang="fr-FR" dirty="0"/>
              <a:t>démonstration que l’ablation réduit le risque </a:t>
            </a:r>
            <a:r>
              <a:rPr lang="fr-FR" dirty="0" smtClean="0"/>
              <a:t>d’AVC</a:t>
            </a:r>
            <a:endParaRPr lang="fr-FR" dirty="0"/>
          </a:p>
          <a:p>
            <a:r>
              <a:rPr lang="fr-FR" dirty="0" smtClean="0"/>
              <a:t>Donc, toujours 1 ou 2 mois d’AVK </a:t>
            </a:r>
          </a:p>
          <a:p>
            <a:r>
              <a:rPr lang="fr-FR" dirty="0" smtClean="0"/>
              <a:t>Voire plus (a vie) si </a:t>
            </a:r>
            <a:r>
              <a:rPr lang="fr-FR" dirty="0" err="1" smtClean="0"/>
              <a:t>Chads</a:t>
            </a:r>
            <a:r>
              <a:rPr lang="fr-FR" dirty="0" smtClean="0"/>
              <a:t> ≥ 1 ou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3808" y="6488668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2012 HRS/EHRA/ECAS Expert </a:t>
            </a:r>
            <a:r>
              <a:rPr lang="en-US" dirty="0" smtClean="0"/>
              <a:t>Consensus, </a:t>
            </a:r>
            <a:r>
              <a:rPr lang="en-US" dirty="0" err="1" smtClean="0"/>
              <a:t>Europace</a:t>
            </a:r>
            <a:r>
              <a:rPr lang="en-US" dirty="0" smtClean="0"/>
              <a:t>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281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Car récidives asymptomatiques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64845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8563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 err="1" smtClean="0"/>
              <a:t>Senatore</a:t>
            </a:r>
            <a:r>
              <a:rPr lang="fr-FR" dirty="0" smtClean="0"/>
              <a:t>, JACC 2005:873-6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44208" y="2175247"/>
            <a:ext cx="280831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Holter à 1 et 4 mois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444208" y="2751311"/>
            <a:ext cx="280831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Télé ECG / jr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403648" y="3741068"/>
            <a:ext cx="564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50% des épisodes de FA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sont asymptomatiques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2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13757" b="9619"/>
          <a:stretch/>
        </p:blipFill>
        <p:spPr bwMode="auto">
          <a:xfrm>
            <a:off x="1077320" y="1649813"/>
            <a:ext cx="7200000" cy="458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123728" y="4100879"/>
            <a:ext cx="532859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Récidives tardives : 7% / </a:t>
            </a:r>
            <a:r>
              <a:rPr lang="fr-FR" sz="2400" dirty="0" smtClean="0">
                <a:solidFill>
                  <a:schemeClr val="bg1"/>
                </a:solidFill>
              </a:rPr>
              <a:t>an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Surtout  si : FA persistante,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Age &gt; 75 , HTA, </a:t>
            </a:r>
            <a:r>
              <a:rPr lang="fr-FR" sz="2400" dirty="0" err="1">
                <a:solidFill>
                  <a:schemeClr val="bg1"/>
                </a:solidFill>
              </a:rPr>
              <a:t>dilat</a:t>
            </a:r>
            <a:r>
              <a:rPr lang="fr-FR" sz="2400" dirty="0">
                <a:solidFill>
                  <a:schemeClr val="bg1"/>
                </a:solidFill>
              </a:rPr>
              <a:t> OG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59832" y="6488668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Tzou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Circ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AE 2010;3:237-242</a:t>
            </a:r>
            <a:endParaRPr lang="fr-FR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Car guérison pas toujours définitive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2267744" y="2276872"/>
            <a:ext cx="2016224" cy="1008112"/>
          </a:xfrm>
          <a:prstGeom prst="wedgeRoundRectCallout">
            <a:avLst>
              <a:gd name="adj1" fmla="val -22463"/>
              <a:gd name="adj2" fmla="val -9123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Pas de FA pendant l’année suivant l’ablation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79327330"/>
      </p:ext>
    </p:extLst>
  </p:cSld>
  <p:clrMapOvr>
    <a:masterClrMapping/>
  </p:clrMapOvr>
  <p:transition advTm="70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928617" y="404664"/>
            <a:ext cx="8035871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Conclusions</a:t>
            </a:r>
          </a:p>
          <a:p>
            <a:pPr>
              <a:spcBef>
                <a:spcPct val="0"/>
              </a:spcBef>
              <a:defRPr/>
            </a:pPr>
            <a:endParaRPr lang="en-US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endParaRPr lang="en-US" sz="66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395536" y="1475656"/>
            <a:ext cx="8640960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1547664"/>
            <a:ext cx="7920880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2800" dirty="0" smtClean="0"/>
              <a:t>Le seul bénéfice pronostique démontré dans la FA concerne la prévention de l’AVC</a:t>
            </a: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fr-FR" sz="2800" dirty="0"/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2800" dirty="0" smtClean="0"/>
              <a:t>Les solutions se diversifient : nouveaux AC, fermeture auricule</a:t>
            </a: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fr-FR" sz="2800" dirty="0" smtClean="0"/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2800" dirty="0" smtClean="0"/>
              <a:t>Stratifier </a:t>
            </a:r>
            <a:r>
              <a:rPr lang="fr-FR" sz="2800" dirty="0"/>
              <a:t>les </a:t>
            </a:r>
            <a:r>
              <a:rPr lang="fr-FR" sz="2800" dirty="0" smtClean="0"/>
              <a:t>risques, tenir compte des comorbidités, </a:t>
            </a:r>
            <a:r>
              <a:rPr lang="fr-FR" sz="2800" dirty="0"/>
              <a:t>individualiser les </a:t>
            </a:r>
            <a:r>
              <a:rPr lang="fr-FR" sz="2800" dirty="0" smtClean="0"/>
              <a:t>décisions</a:t>
            </a:r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endParaRPr lang="fr-FR" sz="2800" dirty="0"/>
          </a:p>
          <a:p>
            <a:pPr marL="179388" indent="-179388"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FR" sz="2800" dirty="0" smtClean="0"/>
              <a:t>Encore beaucoup à comprendre et à démontrer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risque embolique annuel ?</a:t>
            </a:r>
          </a:p>
          <a:p>
            <a:r>
              <a:rPr lang="fr-FR" dirty="0" smtClean="0"/>
              <a:t>Paroxystique moins à risque que persistant ?</a:t>
            </a:r>
          </a:p>
          <a:p>
            <a:r>
              <a:rPr lang="fr-FR" dirty="0" smtClean="0"/>
              <a:t>AVK, Aspirine, rien… jusqu’à quand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39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ictur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4976808"/>
              </p:ext>
            </p:extLst>
          </p:nvPr>
        </p:nvGraphicFramePr>
        <p:xfrm>
          <a:off x="4788024" y="1477569"/>
          <a:ext cx="2952328" cy="468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4788023" y="620688"/>
            <a:ext cx="2951341" cy="7620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CHA</a:t>
            </a:r>
            <a:r>
              <a:rPr lang="fr-FR" sz="3600" b="1" kern="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DS</a:t>
            </a:r>
            <a:r>
              <a:rPr kumimoji="0" lang="fr-FR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</a:t>
            </a:r>
            <a:r>
              <a:rPr lang="fr-FR" sz="36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</a:t>
            </a:r>
            <a:endParaRPr lang="fr-FR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Pictur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2389371"/>
              </p:ext>
            </p:extLst>
          </p:nvPr>
        </p:nvGraphicFramePr>
        <p:xfrm>
          <a:off x="1115617" y="1477569"/>
          <a:ext cx="2880319" cy="293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1115617" y="620688"/>
            <a:ext cx="2879356" cy="7620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Score CHADS</a:t>
            </a:r>
            <a:r>
              <a:rPr kumimoji="0" lang="fr-FR" sz="3600" b="1" i="0" u="none" strike="noStrike" kern="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59624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Guidelines FA ESC 2010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99492236"/>
      </p:ext>
    </p:extLst>
  </p:cSld>
  <p:clrMapOvr>
    <a:masterClrMapping/>
  </p:clrMapOvr>
  <p:transition advTm="53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107505" y="3717032"/>
            <a:ext cx="8783987" cy="2592288"/>
          </a:xfrm>
          <a:prstGeom prst="round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107504" y="1094655"/>
            <a:ext cx="8783989" cy="2550368"/>
          </a:xfrm>
          <a:prstGeom prst="round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51541" y="4632176"/>
            <a:ext cx="2951342" cy="7620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CHA</a:t>
            </a:r>
            <a:r>
              <a:rPr lang="fr-FR" sz="3600" b="1" kern="0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DS</a:t>
            </a:r>
            <a:r>
              <a:rPr kumimoji="0" lang="fr-FR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</a:t>
            </a:r>
            <a:r>
              <a:rPr lang="fr-FR" sz="36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</a:t>
            </a:r>
            <a:endParaRPr lang="fr-FR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2506" y="1988839"/>
            <a:ext cx="2951342" cy="7620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CHADS</a:t>
            </a:r>
            <a:r>
              <a:rPr kumimoji="0" lang="fr-FR" sz="3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779912" y="620688"/>
            <a:ext cx="1979712" cy="545975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AVC / an (%)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804248" y="620688"/>
            <a:ext cx="1800200" cy="545975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(n)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5134892"/>
              </p:ext>
            </p:extLst>
          </p:nvPr>
        </p:nvGraphicFramePr>
        <p:xfrm>
          <a:off x="6285346" y="3789320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5947437"/>
              </p:ext>
            </p:extLst>
          </p:nvPr>
        </p:nvGraphicFramePr>
        <p:xfrm>
          <a:off x="3405026" y="3789320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7686652"/>
              </p:ext>
            </p:extLst>
          </p:nvPr>
        </p:nvGraphicFramePr>
        <p:xfrm>
          <a:off x="3261010" y="1125024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7330569"/>
              </p:ext>
            </p:extLst>
          </p:nvPr>
        </p:nvGraphicFramePr>
        <p:xfrm>
          <a:off x="6299485" y="1125023"/>
          <a:ext cx="25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4174969" y="4538735"/>
            <a:ext cx="936104" cy="336452"/>
          </a:xfrm>
          <a:prstGeom prst="wedgeRoundRectCallout">
            <a:avLst>
              <a:gd name="adj1" fmla="val -55643"/>
              <a:gd name="adj2" fmla="val 29985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à 2%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59624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Guidelines FA ESC 2010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24328" y="2566173"/>
            <a:ext cx="79208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66%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308304" y="5157192"/>
            <a:ext cx="115212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94%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9723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risque embolique annuel ?</a:t>
            </a:r>
          </a:p>
          <a:p>
            <a:r>
              <a:rPr lang="fr-F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Paroxystique moins à risque que persistant ?</a:t>
            </a:r>
          </a:p>
          <a:p>
            <a:r>
              <a:rPr lang="fr-FR" dirty="0" smtClean="0"/>
              <a:t>AVK, Aspirine, rien… jusqu’à quand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21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8210"/>
            <a:ext cx="6912768" cy="540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23728" y="3462099"/>
            <a:ext cx="504056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parox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AVC * 2</a:t>
            </a:r>
          </a:p>
          <a:p>
            <a:pPr algn="ctr"/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Parox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AVK vs sans AVK = AVC / 2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5373216"/>
            <a:ext cx="720080" cy="504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 err="1" smtClean="0"/>
              <a:t>Friberg</a:t>
            </a:r>
            <a:r>
              <a:rPr lang="fr-FR" dirty="0" smtClean="0"/>
              <a:t>, EJH 2010;31(8</a:t>
            </a:r>
            <a:r>
              <a:rPr lang="fr-FR" dirty="0"/>
              <a:t>):</a:t>
            </a:r>
            <a:r>
              <a:rPr lang="fr-FR" dirty="0" smtClean="0"/>
              <a:t>967-75</a:t>
            </a:r>
          </a:p>
        </p:txBody>
      </p:sp>
    </p:spTree>
    <p:extLst>
      <p:ext uri="{BB962C8B-B14F-4D97-AF65-F5344CB8AC3E}">
        <p14:creationId xmlns:p14="http://schemas.microsoft.com/office/powerpoint/2010/main" xmlns="" val="11834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A votre avis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risque embolique annuel ?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Paroxystique moins à risque que persistant ?</a:t>
            </a:r>
          </a:p>
          <a:p>
            <a:r>
              <a:rPr lang="fr-F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AVK, Aspirine, rien… jusqu’à quand ?</a:t>
            </a:r>
          </a:p>
          <a:p>
            <a:endParaRPr lang="fr-F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1|2.2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1949</Words>
  <Application>Microsoft Office PowerPoint</Application>
  <PresentationFormat>On-screen Show (4:3)</PresentationFormat>
  <Paragraphs>279</Paragraphs>
  <Slides>36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Thème Office</vt:lpstr>
      <vt:lpstr>Slide 1</vt:lpstr>
      <vt:lpstr>1. la FA isolée  existe-t-elle (encore) ?</vt:lpstr>
      <vt:lpstr>Slide 3</vt:lpstr>
      <vt:lpstr>A votre avis :</vt:lpstr>
      <vt:lpstr>Slide 5</vt:lpstr>
      <vt:lpstr>Slide 6</vt:lpstr>
      <vt:lpstr>A votre avis :</vt:lpstr>
      <vt:lpstr>Slide 8</vt:lpstr>
      <vt:lpstr>A votre avis :</vt:lpstr>
      <vt:lpstr>Slide 10</vt:lpstr>
      <vt:lpstr>Slide 11</vt:lpstr>
      <vt:lpstr>A votre avis :</vt:lpstr>
      <vt:lpstr>Slide 13</vt:lpstr>
      <vt:lpstr>2. Le coronarien fibrillant (un quart des FA)</vt:lpstr>
      <vt:lpstr>Slide 15</vt:lpstr>
      <vt:lpstr>A votre avis :</vt:lpstr>
      <vt:lpstr>Slide 17</vt:lpstr>
      <vt:lpstr>Slide 18</vt:lpstr>
      <vt:lpstr>Slide 19</vt:lpstr>
      <vt:lpstr>3. Le fibrillant saignant sous AVK </vt:lpstr>
      <vt:lpstr>Slide 21</vt:lpstr>
      <vt:lpstr>A votre avis :</vt:lpstr>
      <vt:lpstr>Slide 23</vt:lpstr>
      <vt:lpstr>A votre avis :</vt:lpstr>
      <vt:lpstr>Slide 25</vt:lpstr>
      <vt:lpstr>Prothèse vs AVK : PROTECT AF</vt:lpstr>
      <vt:lpstr>Slide 27</vt:lpstr>
      <vt:lpstr>Slide 28</vt:lpstr>
      <vt:lpstr>Slide 29</vt:lpstr>
      <vt:lpstr>4. Le fibrillant ablaté</vt:lpstr>
      <vt:lpstr>Slide 31</vt:lpstr>
      <vt:lpstr>A votre avis :</vt:lpstr>
      <vt:lpstr>AVK post ablation</vt:lpstr>
      <vt:lpstr>Car récidives asymptomatiques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Lacotte</dc:creator>
  <cp:lastModifiedBy>telnet</cp:lastModifiedBy>
  <cp:revision>819</cp:revision>
  <dcterms:created xsi:type="dcterms:W3CDTF">2009-10-14T14:31:21Z</dcterms:created>
  <dcterms:modified xsi:type="dcterms:W3CDTF">2012-05-24T11:39:40Z</dcterms:modified>
</cp:coreProperties>
</file>