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7" r:id="rId2"/>
    <p:sldId id="283" r:id="rId3"/>
    <p:sldId id="284" r:id="rId4"/>
    <p:sldId id="308" r:id="rId5"/>
    <p:sldId id="309" r:id="rId6"/>
    <p:sldId id="318" r:id="rId7"/>
    <p:sldId id="312" r:id="rId8"/>
    <p:sldId id="313" r:id="rId9"/>
    <p:sldId id="314" r:id="rId10"/>
    <p:sldId id="315" r:id="rId11"/>
    <p:sldId id="299" r:id="rId12"/>
    <p:sldId id="316" r:id="rId13"/>
    <p:sldId id="293" r:id="rId14"/>
    <p:sldId id="305" r:id="rId15"/>
    <p:sldId id="296" r:id="rId16"/>
    <p:sldId id="29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8CBE0-AD79-4CB3-8724-5DC83DB405FE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1B605-E9D0-4AC0-96C5-803C77F56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971E0-39C0-429B-B967-3F168CB4AE7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A8A2B4-F528-4C31-8E09-8554224C47AD}" type="datetimeFigureOut">
              <a:rPr lang="en-US" smtClean="0"/>
              <a:pPr/>
              <a:t>10/9/2010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8C8F33-EE24-4EB6-A321-F427C3054CF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#fn-2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hosphodiesterase_inhibitor" TargetMode="External"/><Relationship Id="rId13" Type="http://schemas.openxmlformats.org/officeDocument/2006/relationships/hyperlink" Target="http://en.wikipedia.org/wiki/Tirofiban" TargetMode="External"/><Relationship Id="rId3" Type="http://schemas.openxmlformats.org/officeDocument/2006/relationships/hyperlink" Target="http://en.wikipedia.org/wiki/Aspirin" TargetMode="External"/><Relationship Id="rId7" Type="http://schemas.openxmlformats.org/officeDocument/2006/relationships/hyperlink" Target="http://en.wikipedia.org/wiki/Ticlopidine" TargetMode="External"/><Relationship Id="rId12" Type="http://schemas.openxmlformats.org/officeDocument/2006/relationships/hyperlink" Target="http://en.wikipedia.org/wiki/Eptifibatide" TargetMode="External"/><Relationship Id="rId2" Type="http://schemas.openxmlformats.org/officeDocument/2006/relationships/hyperlink" Target="http://en.wikipedia.org/wiki/COX-2_inhibito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Prasugrel" TargetMode="External"/><Relationship Id="rId11" Type="http://schemas.openxmlformats.org/officeDocument/2006/relationships/hyperlink" Target="http://en.wikipedia.org/wiki/Abciximab" TargetMode="External"/><Relationship Id="rId5" Type="http://schemas.openxmlformats.org/officeDocument/2006/relationships/hyperlink" Target="http://en.wikipedia.org/wiki/Clopidogrel" TargetMode="External"/><Relationship Id="rId15" Type="http://schemas.openxmlformats.org/officeDocument/2006/relationships/hyperlink" Target="http://en.wikipedia.org/wiki/Dipyridamole" TargetMode="External"/><Relationship Id="rId10" Type="http://schemas.openxmlformats.org/officeDocument/2006/relationships/hyperlink" Target="http://en.wikipedia.org/wiki/Glycoprotein_IIB/IIIA_inhibitor" TargetMode="External"/><Relationship Id="rId4" Type="http://schemas.openxmlformats.org/officeDocument/2006/relationships/hyperlink" Target="http://en.wikipedia.org/wiki/Adenosine_diphosphate_(ADP)_receptor_inhibitor" TargetMode="External"/><Relationship Id="rId9" Type="http://schemas.openxmlformats.org/officeDocument/2006/relationships/hyperlink" Target="http://en.wikipedia.org/wiki/Cilostazol" TargetMode="External"/><Relationship Id="rId14" Type="http://schemas.openxmlformats.org/officeDocument/2006/relationships/hyperlink" Target="http://en.wikipedia.org/wiki/Adenosine_reuptake_inhibitor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1" y="1397000"/>
          <a:ext cx="7238999" cy="4516317"/>
        </p:xfrm>
        <a:graphic>
          <a:graphicData uri="http://schemas.openxmlformats.org/drawingml/2006/table">
            <a:tbl>
              <a:tblPr/>
              <a:tblGrid>
                <a:gridCol w="1884826"/>
                <a:gridCol w="1772773"/>
                <a:gridCol w="1828800"/>
                <a:gridCol w="762000"/>
                <a:gridCol w="990600"/>
              </a:tblGrid>
              <a:tr h="602990"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FF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Intensive (rate/100 patient-years)</a:t>
                      </a:r>
                      <a:endParaRPr lang="en-US" sz="1100" dirty="0">
                        <a:ln>
                          <a:solidFill>
                            <a:srgbClr val="FFC00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FF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Conventional (rate/100 patient-years)</a:t>
                      </a:r>
                      <a:endParaRPr lang="en-US" sz="1100" dirty="0">
                        <a:ln>
                          <a:solidFill>
                            <a:srgbClr val="FFC00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FF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Risk reduction (%)</a:t>
                      </a:r>
                      <a:endParaRPr lang="en-US" sz="1100" dirty="0">
                        <a:ln>
                          <a:solidFill>
                            <a:srgbClr val="FFC00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rgbClr val="FFFF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P</a:t>
                      </a:r>
                      <a:endParaRPr lang="en-US" sz="1100" dirty="0">
                        <a:ln>
                          <a:solidFill>
                            <a:srgbClr val="FFC000"/>
                          </a:solidFill>
                        </a:ln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End points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UKPDS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4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Any diabetes related        </a:t>
                      </a:r>
                      <a:r>
                        <a:rPr lang="en-US" sz="1050" b="1" u="sng" baseline="30000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  <a:hlinkClick r:id="rId2"/>
                        </a:rPr>
                        <a:t>*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4.09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4.60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0.029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88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Myocardial infarction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1.47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1.74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0.052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Stroke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0.56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0.50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—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0.52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Peripheral vascular disease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0.11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0.16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—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0.15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DCCT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Cardiac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0.06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0.29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78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0.065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9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Peripheral vascular         disease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0.43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0.55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22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0.16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7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Combined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0.49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0.84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42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0.082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836" marR="8836" marT="8836" marB="8836" anchor="ctr">
                    <a:lnL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  <a:solidFill>
            <a:schemeClr val="bg2"/>
          </a:solidFill>
          <a:ln w="762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UKPDS (UK PROSPECTIVE DIABETES STUDY)</a:t>
            </a:r>
            <a:br>
              <a:rPr lang="en-US" sz="2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&amp; DCCT (DIABETIC CONTROL AND COMPLICATIONS TRIAL) </a:t>
            </a:r>
            <a:br>
              <a:rPr lang="en-US" sz="2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2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RÉSULTATS</a:t>
            </a:r>
            <a:endParaRPr lang="en-US" sz="2000" dirty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800" b="1" i="1" u="sng" dirty="0" smtClean="0">
              <a:solidFill>
                <a:srgbClr val="FFFF00"/>
              </a:solidFill>
            </a:endParaRPr>
          </a:p>
          <a:p>
            <a:endParaRPr lang="en-US" sz="2800" b="1" i="1" u="sng" dirty="0" smtClean="0">
              <a:solidFill>
                <a:srgbClr val="FFFF00"/>
              </a:solidFill>
            </a:endParaRPr>
          </a:p>
          <a:p>
            <a:endParaRPr lang="en-US" sz="2800" b="1" i="1" u="sng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400" b="1" i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</a:rPr>
              <a:t>     </a:t>
            </a:r>
            <a:r>
              <a:rPr lang="en-US" b="1" i="1" dirty="0" smtClean="0">
                <a:ln>
                  <a:solidFill>
                    <a:srgbClr val="FFC000"/>
                  </a:solidFill>
                </a:ln>
              </a:rPr>
              <a:t>On ne constate pas de différence significative dans les 2 groupes, en matière  d’atteinte macro vasculaire.</a:t>
            </a:r>
            <a:endParaRPr lang="en-US" sz="2400" b="1" i="1" dirty="0" smtClean="0">
              <a:ln>
                <a:solidFill>
                  <a:srgbClr val="FFC000"/>
                </a:solidFill>
              </a:ln>
            </a:endParaRPr>
          </a:p>
          <a:p>
            <a:endParaRPr lang="en-US" dirty="0"/>
          </a:p>
        </p:txBody>
      </p:sp>
      <p:sp>
        <p:nvSpPr>
          <p:cNvPr id="8" name="Flowchart: Predefined Process 7"/>
          <p:cNvSpPr/>
          <p:nvPr/>
        </p:nvSpPr>
        <p:spPr>
          <a:xfrm>
            <a:off x="2057400" y="2438400"/>
            <a:ext cx="5334000" cy="2057400"/>
          </a:xfrm>
          <a:prstGeom prst="flowChartPredefinedProcess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8575" cmpd="dbl">
            <a:solidFill>
              <a:srgbClr val="FFFFFF"/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L’ensemble</a:t>
            </a:r>
            <a:r>
              <a:rPr lang="en-US" sz="2800" b="1" i="1" dirty="0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 </a:t>
            </a:r>
            <a:r>
              <a:rPr lang="en-US" sz="2800" b="1" i="1" dirty="0" err="1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résultats</a:t>
            </a:r>
            <a:r>
              <a:rPr lang="en-US" sz="2800" b="1" i="1" dirty="0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800" b="1" i="1" dirty="0" err="1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ces</a:t>
            </a:r>
            <a:r>
              <a:rPr lang="en-US" sz="2800" b="1" i="1" dirty="0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i="1" dirty="0" err="1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études</a:t>
            </a:r>
            <a:r>
              <a:rPr lang="en-US" sz="2800" b="1" i="1" dirty="0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 </a:t>
            </a:r>
            <a:r>
              <a:rPr lang="en-US" sz="2800" b="1" i="1" dirty="0" err="1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</a:t>
            </a:r>
            <a:r>
              <a:rPr lang="en-US" sz="2800" b="1" i="1" dirty="0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pas à la hauteur des </a:t>
            </a:r>
            <a:r>
              <a:rPr lang="en-US" sz="2800" b="1" i="1" dirty="0" err="1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espoirs</a:t>
            </a:r>
            <a:r>
              <a:rPr lang="en-US" sz="2800" b="1" i="1" dirty="0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i="1" dirty="0" err="1" smtClean="0">
                <a:ln>
                  <a:solidFill>
                    <a:schemeClr val="bg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attendus</a:t>
            </a:r>
            <a:endParaRPr lang="en-US" sz="2800" b="1" i="1" dirty="0">
              <a:ln>
                <a:solidFill>
                  <a:schemeClr val="bg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114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anchor="ctr">
            <a:noAutofit/>
          </a:bodyPr>
          <a:lstStyle/>
          <a:p>
            <a:pPr algn="ctr"/>
            <a:r>
              <a:rPr lang="en-US" sz="36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MESURES CIBLÉES SUR LES LIPIDES</a:t>
            </a:r>
            <a:endParaRPr lang="en-US" sz="3600" b="1" dirty="0">
              <a:ln>
                <a:solidFill>
                  <a:schemeClr val="accent1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22520"/>
          </a:xfrm>
          <a:noFill/>
          <a:ln w="76200" cmpd="thickThin">
            <a:solidFill>
              <a:schemeClr val="accent1">
                <a:lumMod val="50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 smtClean="0"/>
              <a:t>    Outre les mesures diététiques et relatives au style de vie, l’usage d’un ou de plusieurs des médicaments suivants s’avère nécessaire, la préférence allant aux statines :</a:t>
            </a:r>
          </a:p>
          <a:p>
            <a:pPr>
              <a:buNone/>
            </a:pPr>
            <a:endParaRPr lang="en-US" dirty="0" smtClean="0"/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r>
              <a:rPr lang="fr-FR" dirty="0" smtClean="0"/>
              <a:t>HMG CoA réductase </a:t>
            </a:r>
            <a:r>
              <a:rPr lang="fr-FR" sz="3300" b="1" i="1" u="sng" dirty="0" smtClean="0">
                <a:ln>
                  <a:solidFill>
                    <a:srgbClr val="FFC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(Statines)</a:t>
            </a:r>
            <a:endParaRPr lang="en-US" sz="3300" b="1" i="1" u="sng" dirty="0" smtClean="0">
              <a:ln>
                <a:solidFill>
                  <a:srgbClr val="FFC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r>
              <a:rPr lang="fr-FR" dirty="0" smtClean="0"/>
              <a:t>Acide Nicotinique</a:t>
            </a:r>
            <a:endParaRPr lang="en-US" dirty="0" smtClean="0"/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r>
              <a:rPr lang="fr-FR" dirty="0" smtClean="0"/>
              <a:t>Résines Liées aux acides biliaires : Choles tyramine (Questran) et Cholestipol</a:t>
            </a:r>
            <a:endParaRPr lang="en-US" dirty="0" smtClean="0"/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r>
              <a:rPr lang="fr-FR" sz="3300" b="1" i="1" u="sng" dirty="0" smtClean="0">
                <a:ln>
                  <a:solidFill>
                    <a:srgbClr val="FFC000"/>
                  </a:solidFill>
                </a:ln>
              </a:rPr>
              <a:t>Dérivés des acides fibriques</a:t>
            </a:r>
            <a:endParaRPr lang="en-US" sz="3300" b="1" i="1" u="sng" dirty="0" smtClean="0">
              <a:ln>
                <a:solidFill>
                  <a:srgbClr val="FFC000"/>
                </a:solidFill>
              </a:ln>
            </a:endParaRPr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r>
              <a:rPr lang="fr-FR" dirty="0" smtClean="0"/>
              <a:t>Probucol</a:t>
            </a:r>
            <a:endParaRPr lang="en-US" dirty="0" smtClean="0"/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r>
              <a:rPr lang="fr-FR" dirty="0" smtClean="0"/>
              <a:t>Inhibiteurs de l’absorption intestinale de cholestérol (Ezetimibe)</a:t>
            </a:r>
            <a:endParaRPr lang="en-US" dirty="0" smtClean="0"/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r>
              <a:rPr lang="fr-FR" dirty="0" smtClean="0"/>
              <a:t>Huiles de poissons</a:t>
            </a:r>
            <a:endParaRPr lang="en-US" dirty="0" smtClean="0"/>
          </a:p>
          <a:p>
            <a:pPr lvl="0">
              <a:buClr>
                <a:schemeClr val="tx1"/>
              </a:buClr>
              <a:buFont typeface="Wingdings" pitchFamily="2" charset="2"/>
              <a:buChar char="ü"/>
            </a:pPr>
            <a:r>
              <a:rPr lang="fr-FR" dirty="0" smtClean="0"/>
              <a:t>LDL aphérèse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219200"/>
          <a:ext cx="8229600" cy="5148775"/>
        </p:xfrm>
        <a:graphic>
          <a:graphicData uri="http://schemas.openxmlformats.org/drawingml/2006/table">
            <a:tbl>
              <a:tblPr/>
              <a:tblGrid>
                <a:gridCol w="1504672"/>
                <a:gridCol w="2184573"/>
                <a:gridCol w="821479"/>
                <a:gridCol w="222244"/>
                <a:gridCol w="2630706"/>
                <a:gridCol w="865926"/>
              </a:tblGrid>
              <a:tr h="18463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Patient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(Catégorie)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Valeurs du LDL cholestérol nécessitant un changement du Style de Vie (SV)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Cible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Valeurs nécessitant une médicamention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Cible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385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Pas de Facteur de Risque (PR)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2,2 g/L.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1,6 g/L      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≥2,5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92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Pas de FR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             Echec du SV                              --------&gt;                      2,2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1,6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692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1 FR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1,6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1,6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1,9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1,6 g 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385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2 FR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≥ 1,3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&lt; 1,3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1,6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1,3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385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Mal. Coron ou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FR &gt; 20%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&gt;1,3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&lt; 1,3 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Echec du SV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latin typeface="+mn-lt"/>
                          <a:ea typeface="Calibri"/>
                          <a:cs typeface="Times New Roman"/>
                        </a:rPr>
                        <a:t>&lt; 1g/L</a:t>
                      </a:r>
                      <a:endParaRPr lang="en-US" sz="1800" b="1" dirty="0">
                        <a:ln>
                          <a:solidFill>
                            <a:schemeClr val="tx1"/>
                          </a:solidFill>
                        </a:ln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slope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81000" y="152400"/>
            <a:ext cx="8458200" cy="838200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n>
                  <a:solidFill>
                    <a:srgbClr val="0070C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CIBLES DU TAUX DE LDL A ATTEINDRE EN FONCTION DES FACTEURS DE RISQUE  ASSOCIÉS</a:t>
            </a:r>
            <a:endParaRPr lang="en-US" sz="2400" b="1" dirty="0">
              <a:ln>
                <a:solidFill>
                  <a:srgbClr val="0070C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57200" y="1143000"/>
          <a:ext cx="8382000" cy="53340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382000"/>
              </a:tblGrid>
              <a:tr h="533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mpd="sng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</a:lnL>
                    <a:lnR w="38100" cmpd="sng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</a:lnR>
                    <a:lnT w="38100" cmpd="sng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</a:lnT>
                    <a:lnB w="38100" cmpd="sng"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1981200" y="2514600"/>
            <a:ext cx="5867400" cy="2514600"/>
          </a:xfrm>
          <a:prstGeom prst="ellipse">
            <a:avLst/>
          </a:prstGeom>
          <a:solidFill>
            <a:schemeClr val="bg2">
              <a:lumMod val="75000"/>
            </a:schemeClr>
          </a:solidFill>
          <a:ln w="57150" cmpd="thickThin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Actuellement </a:t>
            </a:r>
          </a:p>
          <a:p>
            <a:pPr algn="ctr"/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taux de LDL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/>
              </a:rPr>
              <a:t>≤ </a:t>
            </a:r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1g./l </a:t>
            </a:r>
          </a:p>
          <a:p>
            <a:pPr algn="ctr"/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 recommandé </a:t>
            </a:r>
          </a:p>
          <a:p>
            <a:pPr algn="ctr"/>
            <a:r>
              <a:rPr 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dans tous les cas</a:t>
            </a:r>
            <a:endParaRPr 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152400"/>
            <a:ext cx="8763000" cy="12954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TAUX DE LIPIDES PRÉCONISÉS</a:t>
            </a:r>
            <a:endParaRPr lang="en-US" sz="4000" b="1" dirty="0">
              <a:ln>
                <a:solidFill>
                  <a:schemeClr val="accent1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1578380"/>
            <a:ext cx="8610600" cy="4955203"/>
          </a:xfrm>
          <a:prstGeom prst="rect">
            <a:avLst/>
          </a:prstGeom>
          <a:noFill/>
          <a:ln w="57150" cmpd="thickThin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Le taux de HDL à atteindre est 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de plus de </a:t>
            </a:r>
            <a:r>
              <a:rPr lang="fr-FR" sz="2400" b="1" u="sng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40mg/dl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chez l’homme et </a:t>
            </a:r>
            <a:r>
              <a:rPr lang="fr-FR" sz="2400" b="1" u="sng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50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chez la femme.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Le taux des triglycérides qui dérivent en grande partie d’un excès de glucose doit être abaissé à moins </a:t>
            </a:r>
            <a:r>
              <a:rPr lang="fr-FR" sz="2400" b="1" u="sng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150mg/dl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fr-F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La correction de l’hyperglycémie peut 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, de ce fait,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retentir favorablement sur les triglycérides.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La prescription d’anti oxydants est spécialement recommandée dans les hypercholestérolémies  en raison de la peroxydation lipidique qui altère </a:t>
            </a:r>
            <a:r>
              <a:rPr kumimoji="0" lang="fr-FR" sz="2800" b="1" i="1" u="sng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qualitativement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les particules de VLDL, les rendant plus </a:t>
            </a:r>
            <a:r>
              <a:rPr kumimoji="0" lang="fr-FR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athérogènes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.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anchor="ctr">
            <a:normAutofit/>
          </a:bodyPr>
          <a:lstStyle/>
          <a:p>
            <a:pPr algn="ctr"/>
            <a:r>
              <a:rPr lang="en-US" sz="4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CONDUITE PRATIQUE À TENIR</a:t>
            </a:r>
            <a:endParaRPr lang="en-US" sz="4000" dirty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bg2"/>
          </a:solidFill>
          <a:ln w="38100"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L’abaissement substantiel de toute hypertension chez un diabétique est  l’objectif essentiel. L’adage américain : </a:t>
            </a:r>
            <a:endParaRPr lang="en-US" sz="20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2400" b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‘’the lower, the better’’.</a:t>
            </a:r>
          </a:p>
          <a:p>
            <a:pPr>
              <a:buNone/>
            </a:pPr>
            <a:r>
              <a:rPr lang="en-US" sz="2400" b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fr-FR" sz="2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reste </a:t>
            </a:r>
            <a:r>
              <a:rPr lang="fr-FR" sz="2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valable</a:t>
            </a:r>
            <a:r>
              <a:rPr lang="fr-FR" sz="2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La courbe J invoquée pour déconseiller un abaissement exagéré de la T.A. est de plus en plus controversée </a:t>
            </a:r>
          </a:p>
          <a:p>
            <a:pPr>
              <a:buNone/>
            </a:pPr>
            <a:endParaRPr lang="en-US" sz="20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2400" b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chiffres maxima admis chez un diabétique sont 13/7</a:t>
            </a:r>
            <a:endParaRPr lang="en-US" sz="20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endParaRPr lang="fr-FR" sz="20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fr-FR" sz="2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pratique et comme il est préférable d’utiliser 2 anti hypertenseurs pour obtenir un abaissement tensionnel important plutôt que d’augmenter la dose  d’un seul, il est préconisé actuellement de prescrire dès la prise en charge :</a:t>
            </a:r>
            <a:endParaRPr lang="en-US" sz="20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" pitchFamily="2" charset="2"/>
              <a:buChar char="Ø"/>
            </a:pPr>
            <a:r>
              <a:rPr lang="fr-FR" sz="2400" b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diurétique + [un IEC ou un AA2] </a:t>
            </a:r>
          </a:p>
          <a:p>
            <a:pPr>
              <a:buFont typeface="Wingdings" pitchFamily="2" charset="2"/>
              <a:buChar char="Ø"/>
            </a:pPr>
            <a:r>
              <a:rPr lang="fr-FR" sz="2400" b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</a:t>
            </a:r>
            <a:r>
              <a:rPr lang="fr-FR" sz="2400" b="1" dirty="0" err="1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Aliskiren</a:t>
            </a:r>
            <a:r>
              <a:rPr lang="fr-FR" sz="20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fr-FR" sz="2000" b="1" i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récent inhibiteur de la rénine est à l’étude</a:t>
            </a:r>
            <a:endParaRPr lang="en-US" sz="20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/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fr-F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MEDICAMENTS ANTI PLAQUETTAIRES</a:t>
            </a:r>
            <a:endParaRPr lang="en-US" sz="3600" dirty="0">
              <a:ln>
                <a:solidFill>
                  <a:schemeClr val="accent1">
                    <a:lumMod val="50000"/>
                  </a:schemeClr>
                </a:solidFill>
              </a:ln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ln w="57150" cmpd="tri"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5100" b="1" u="sng" dirty="0" smtClean="0">
                <a:ln>
                  <a:solidFill>
                    <a:srgbClr val="CCCC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PLUS IMPORTANTS SONT</a:t>
            </a:r>
            <a:r>
              <a:rPr lang="en-US" sz="5100" b="1" dirty="0" smtClean="0">
                <a:ln>
                  <a:solidFill>
                    <a:srgbClr val="CCCC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>
              <a:buNone/>
            </a:pPr>
            <a:endParaRPr lang="en-US" sz="2900" dirty="0" smtClean="0"/>
          </a:p>
          <a:p>
            <a:pPr lvl="0">
              <a:buFont typeface="Wingdings" pitchFamily="2" charset="2"/>
              <a:buChar char="v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tooltip="COX-2 inhibitor"/>
              </a:rPr>
              <a:t>Cyclooxygenase inhibitors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5900" b="1" i="1" u="sng" dirty="0" smtClean="0">
                <a:ln>
                  <a:solidFill>
                    <a:srgbClr val="C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tooltip="Aspirin"/>
              </a:rPr>
              <a:t>Aspirine</a:t>
            </a:r>
            <a:endParaRPr lang="en-US" sz="4200" b="1" i="1" dirty="0" smtClean="0">
              <a:ln>
                <a:solidFill>
                  <a:srgbClr val="C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itchFamily="2" charset="2"/>
              <a:buChar char="v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 tooltip="Adenosine diphosphate (ADP) receptor inhibitor"/>
              </a:rPr>
              <a:t>Adenosine diphosphate (ADP) receptor inhibitors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5900" b="1" i="1" u="sng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 tooltip="Clopidogrel"/>
              </a:rPr>
              <a:t>Clopidogrel</a:t>
            </a:r>
            <a:r>
              <a:rPr lang="fr-FR" sz="5900" b="1" i="1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(Plavix)</a:t>
            </a:r>
            <a:r>
              <a:rPr lang="fr-FR" sz="4200" b="1" i="1" dirty="0" smtClean="0">
                <a:ln>
                  <a:solidFill>
                    <a:srgbClr val="FF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200" b="1" i="1" dirty="0" smtClean="0">
              <a:ln>
                <a:solidFill>
                  <a:srgbClr val="FF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 tooltip="Prasugrel"/>
              </a:rPr>
              <a:t>Prasugrel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(Effient)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 tooltip="Ticlopidine"/>
              </a:rPr>
              <a:t>Ticlopidine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(Ticlid)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itchFamily="2" charset="2"/>
              <a:buChar char="v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8" tooltip="Phosphodiesterase inhibitor"/>
              </a:rPr>
              <a:t>Phosphodiesterase inhibitors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9" tooltip="Cilostazol"/>
              </a:rPr>
              <a:t>Cilostazol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(Pletal)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itchFamily="2" charset="2"/>
              <a:buChar char="v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0" tooltip="Glycoprotein IIB/IIIA inhibitor"/>
              </a:rPr>
              <a:t>Glycoprotein IIB/IIIA inhibitors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(intravenous use only)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1" tooltip="Abciximab"/>
              </a:rPr>
              <a:t>Abciximab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(ReoPro)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2" tooltip="Eptifibatide"/>
              </a:rPr>
              <a:t>Eptifibatide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(Integrilin)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3" tooltip="Tirofiban"/>
              </a:rPr>
              <a:t>Tirofiban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(Aggrastat)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Font typeface="Wingdings" pitchFamily="2" charset="2"/>
              <a:buChar char="v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4" tooltip="Adenosine reuptake inhibitor"/>
              </a:rPr>
              <a:t>Adenosine reuptake inhibitors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4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15" tooltip="Dipyridamole"/>
              </a:rPr>
              <a:t>Dipyridamole</a:t>
            </a:r>
            <a:r>
              <a:rPr lang="fr-FR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(Persantine) </a:t>
            </a:r>
            <a:endParaRPr lang="en-US" sz="4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458200" cy="10668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algn="ctr"/>
            <a:r>
              <a:rPr lang="fr-FR" sz="36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NECESSITÉ D’UNE PRISE EN CHARGE MULTIFACTORIELLE INTENSIVE</a:t>
            </a:r>
            <a:endParaRPr lang="en-US" sz="36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419600"/>
            <a:ext cx="8991600" cy="2438400"/>
          </a:xfrm>
        </p:spPr>
        <p:txBody>
          <a:bodyPr lIns="0">
            <a:normAutofit/>
          </a:bodyPr>
          <a:lstStyle/>
          <a:p>
            <a:pPr algn="just">
              <a:buNone/>
            </a:pPr>
            <a:r>
              <a:rPr lang="fr-FR" dirty="0" smtClean="0"/>
              <a:t>  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0600" y="1447800"/>
          <a:ext cx="65532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1219200"/>
                <a:gridCol w="990600"/>
                <a:gridCol w="990600"/>
                <a:gridCol w="1066800"/>
              </a:tblGrid>
              <a:tr h="1422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Tt conventionnel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Tt intensif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1993-99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2000-01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1993-99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2000-01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T.A.S. (mm/Hg)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160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135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140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130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T.A.D. (mm/Hg)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95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85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85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80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HbA1c (%)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7,5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6,5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6,5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6,5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Cholestérol (mg/dl)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250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190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190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175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Triglycérides (mg/dl)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195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180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150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&lt; 150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4114800"/>
            <a:ext cx="7543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résultats ont montré </a:t>
            </a:r>
            <a:r>
              <a:rPr lang="fr-FR" sz="2400" b="1" i="1" u="sng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réduction de </a:t>
            </a:r>
            <a:r>
              <a:rPr lang="fr-FR" sz="4000" b="1" i="1" u="sng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50%</a:t>
            </a:r>
            <a:r>
              <a:rPr lang="fr-FR" sz="4000" b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d’événements macro et micro vasculaires dans le groupe traité </a:t>
            </a:r>
            <a:r>
              <a:rPr lang="fr-FR" sz="2400" b="1" i="1" u="sng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‘’intensivement’’</a:t>
            </a:r>
            <a:r>
              <a:rPr lang="fr-FR" sz="2400" b="1" dirty="0" smtClean="0">
                <a:ln>
                  <a:solidFill>
                    <a:srgbClr val="FFFF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 rapport au groupe traité </a:t>
            </a:r>
            <a:r>
              <a:rPr lang="fr-FR" sz="2400" b="1" i="1" u="sng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‘’conventionnellement</a:t>
            </a:r>
            <a:r>
              <a:rPr lang="fr-FR" sz="2400" b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indépendamment du taux de micro albuminurie initiale.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90600" y="1447800"/>
            <a:ext cx="6553200" cy="0"/>
          </a:xfrm>
          <a:prstGeom prst="line">
            <a:avLst/>
          </a:prstGeom>
          <a:ln w="76200" cmpd="thickThin"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90600" y="4038600"/>
            <a:ext cx="6553200" cy="0"/>
          </a:xfrm>
          <a:prstGeom prst="line">
            <a:avLst/>
          </a:prstGeom>
          <a:ln w="76200" cmpd="thinThick"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-304800" y="2743200"/>
            <a:ext cx="2590800" cy="0"/>
          </a:xfrm>
          <a:prstGeom prst="line">
            <a:avLst/>
          </a:prstGeom>
          <a:ln w="76200" cmpd="thinThick"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6248400" y="2743200"/>
            <a:ext cx="2590800" cy="0"/>
          </a:xfrm>
          <a:prstGeom prst="line">
            <a:avLst/>
          </a:prstGeom>
          <a:ln w="76200" cmpd="thickThin"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71600"/>
          </a:xfr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anchor="ctr">
            <a:normAutofit/>
          </a:bodyPr>
          <a:lstStyle/>
          <a:p>
            <a:pPr algn="ctr"/>
            <a:r>
              <a:rPr lang="fr-FR" sz="4000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TRAITEMENTS HORS ROUTINE</a:t>
            </a:r>
            <a:endParaRPr lang="en-US" sz="4000" b="1" dirty="0">
              <a:ln>
                <a:solidFill>
                  <a:schemeClr val="accent1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chemeClr val="tx1"/>
              </a:buClr>
              <a:buFont typeface="Wingdings" pitchFamily="2" charset="2"/>
              <a:buChar char="q"/>
            </a:pPr>
            <a:r>
              <a:rPr lang="fr-FR" b="1" dirty="0" smtClean="0">
                <a:ln>
                  <a:solidFill>
                    <a:srgbClr val="0070C0"/>
                  </a:solidFill>
                </a:ln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LA TRANSPLANTATION PANCREATIQUE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lvl="0">
              <a:buClr>
                <a:schemeClr val="tx1"/>
              </a:buClr>
              <a:buFont typeface="Wingdings" pitchFamily="2" charset="2"/>
              <a:buChar char="q"/>
            </a:pPr>
            <a:r>
              <a:rPr lang="fr-FR" b="1" dirty="0" smtClean="0">
                <a:ln>
                  <a:solidFill>
                    <a:srgbClr val="0070C0"/>
                  </a:solidFill>
                </a:ln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TRANSPLANTATIONS DE CELLULES SOUCHES.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lvl="0">
              <a:buClr>
                <a:schemeClr val="tx1"/>
              </a:buClr>
              <a:buFont typeface="Wingdings" pitchFamily="2" charset="2"/>
              <a:buChar char="q"/>
            </a:pPr>
            <a:r>
              <a:rPr lang="fr-FR" b="1" dirty="0" smtClean="0">
                <a:ln>
                  <a:solidFill>
                    <a:srgbClr val="0070C0"/>
                  </a:solidFill>
                </a:ln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LE PANCRÉAS ARTIFICIEL.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lvl="0">
              <a:buClr>
                <a:schemeClr val="tx1"/>
              </a:buClr>
              <a:buFont typeface="Wingdings" pitchFamily="2" charset="2"/>
              <a:buChar char="q"/>
            </a:pPr>
            <a:r>
              <a:rPr lang="fr-FR" b="1" dirty="0" smtClean="0">
                <a:ln>
                  <a:solidFill>
                    <a:srgbClr val="0070C0"/>
                  </a:solidFill>
                </a:ln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THÉRAPIE GÉNIQUE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>
              <a:buClr>
                <a:schemeClr val="tx1"/>
              </a:buClr>
              <a:buFont typeface="Wingdings" pitchFamily="2" charset="2"/>
              <a:buChar char="q"/>
            </a:pPr>
            <a:r>
              <a:rPr lang="fr-FR" b="1" dirty="0" smtClean="0">
                <a:ln>
                  <a:solidFill>
                    <a:srgbClr val="0070C0"/>
                  </a:solidFill>
                </a:ln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THÉRAPEUTIQUES PRÉVENTIVES ET D’AVENIR.</a:t>
            </a:r>
            <a:endParaRPr lang="en-US" dirty="0" smtClean="0">
              <a:ln>
                <a:solidFill>
                  <a:srgbClr val="0070C0"/>
                </a:solidFill>
              </a:ln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fr-FR" b="1" dirty="0" smtClean="0">
                <a:ln>
                  <a:solidFill>
                    <a:srgbClr val="62C2E1"/>
                  </a:solidFill>
                </a:ln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Régénération des cellules insulaires </a:t>
            </a:r>
            <a:endParaRPr lang="en-US" dirty="0" smtClean="0">
              <a:ln>
                <a:solidFill>
                  <a:srgbClr val="62C2E1"/>
                </a:solidFill>
              </a:ln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fr-FR" b="1" dirty="0" smtClean="0">
                <a:ln>
                  <a:solidFill>
                    <a:srgbClr val="62C2E1"/>
                  </a:solidFill>
                </a:ln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Approche d’immunisation</a:t>
            </a:r>
            <a:endParaRPr lang="en-US" dirty="0" smtClean="0">
              <a:ln>
                <a:solidFill>
                  <a:srgbClr val="62C2E1"/>
                </a:solidFill>
              </a:ln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fr-FR" b="1" dirty="0" smtClean="0">
                <a:ln>
                  <a:solidFill>
                    <a:srgbClr val="62C2E1"/>
                  </a:solidFill>
                </a:ln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Insuline intra nasale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fr-FR" b="1" dirty="0" smtClean="0">
                <a:ln>
                  <a:solidFill>
                    <a:srgbClr val="62C2E1"/>
                  </a:solidFill>
                </a:ln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Neutralisation du TNFα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fr-FR" b="1" dirty="0" smtClean="0">
                <a:ln>
                  <a:solidFill>
                    <a:srgbClr val="62C2E1"/>
                  </a:solidFill>
                </a:ln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Diamyd (Vaccin à base de GAD)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fr-FR" b="1" dirty="0" smtClean="0">
                <a:ln>
                  <a:solidFill>
                    <a:srgbClr val="62C2E1"/>
                  </a:solidFill>
                </a:ln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Dia Pep 277 (Protéine neutralisant les lymphocytes destructeurs de cellules β)</a:t>
            </a:r>
            <a:endParaRPr lang="en-US" dirty="0">
              <a:ln>
                <a:solidFill>
                  <a:srgbClr val="62C2E1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01000" cy="1295400"/>
          </a:xfr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anchor="ctr">
            <a:normAutofit fontScale="90000"/>
          </a:bodyPr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4000" b="1" dirty="0" smtClean="0">
                <a:ln>
                  <a:solidFill>
                    <a:srgbClr val="0070C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MAJORATION DES RISQUES PAR LEURS ASSOCIATIONS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L’association des facteurs de risque au diabète fait que </a:t>
            </a:r>
          </a:p>
          <a:p>
            <a:pPr>
              <a:buNone/>
            </a:pPr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chacun joue en quelque sorte le rôle d’un catalyseur du  </a:t>
            </a:r>
          </a:p>
          <a:p>
            <a:pPr>
              <a:buNone/>
            </a:pPr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développement, de la progression et des méfaits de </a:t>
            </a:r>
          </a:p>
          <a:p>
            <a:pPr>
              <a:buNone/>
            </a:pPr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l’autre, </a:t>
            </a:r>
            <a:r>
              <a:rPr lang="fr-FR" sz="2800" b="1" i="1" u="sng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élevant son risque</a:t>
            </a:r>
            <a:r>
              <a:rPr lang="fr-FR" sz="2800" b="1" dirty="0" smtClean="0">
                <a:ln>
                  <a:solidFill>
                    <a:srgbClr val="FFFF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None/>
            </a:pPr>
            <a:endParaRPr lang="fr-FR" sz="24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Ainsi l’association du diabète à :</a:t>
            </a:r>
            <a:endParaRPr lang="en-US" sz="24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une hypercholestérolémie élève le risque de 4 fois</a:t>
            </a:r>
            <a:endParaRPr lang="en-US" sz="24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 une hypertension artérielle de 2,5 fois</a:t>
            </a:r>
            <a:endParaRPr lang="en-US" sz="24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 un tabagisme de 3 fois</a:t>
            </a:r>
            <a:endParaRPr lang="en-US" sz="24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 un stress psychosocial de 2,5 fois</a:t>
            </a:r>
            <a:endParaRPr lang="en-US" sz="24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 une obésité abdominale de 2,5 fois </a:t>
            </a:r>
            <a:endParaRPr lang="en-US" sz="2400" b="1" dirty="0" smtClean="0">
              <a:ln>
                <a:solidFill>
                  <a:schemeClr val="bg2">
                    <a:lumMod val="40000"/>
                    <a:lumOff val="6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400" b="1" dirty="0" smtClean="0">
                <a:ln>
                  <a:solidFill>
                    <a:schemeClr val="bg2">
                      <a:lumMod val="40000"/>
                      <a:lumOff val="6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à une micro albuminurie de 3 fois</a:t>
            </a:r>
          </a:p>
          <a:p>
            <a:pPr>
              <a:buNone/>
            </a:pPr>
            <a:endParaRPr lang="en-US" sz="2900" dirty="0" smtClean="0"/>
          </a:p>
          <a:p>
            <a:pPr lvl="0">
              <a:buNone/>
            </a:pPr>
            <a:endParaRPr lang="en-US" sz="29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1295400" y="2438400"/>
            <a:ext cx="6629400" cy="3505200"/>
          </a:xfrm>
          <a:prstGeom prst="horizontalScroll">
            <a:avLst/>
          </a:prstGeom>
          <a:solidFill>
            <a:schemeClr val="bg2">
              <a:lumMod val="20000"/>
              <a:lumOff val="8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Cela s’est traduit dans l’étude NHANES par un déclin de la mortalité ajustée à l’âge sur un suivi global de 6 ans de </a:t>
            </a:r>
            <a:r>
              <a:rPr lang="fr-FR" sz="2400" b="1" i="1" dirty="0" smtClean="0">
                <a:ln>
                  <a:solidFill>
                    <a:srgbClr val="FF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36,4%</a:t>
            </a:r>
            <a:r>
              <a:rPr lang="fr-FR" sz="24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chez les non diabétiques versus </a:t>
            </a:r>
            <a:r>
              <a:rPr lang="fr-FR" sz="2400" b="1" i="1" dirty="0" smtClean="0">
                <a:ln>
                  <a:solidFill>
                    <a:srgbClr val="FF0000"/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13,1 % </a:t>
            </a:r>
            <a:r>
              <a:rPr lang="fr-FR" sz="2400" b="1" i="1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chez les diabétiques. </a:t>
            </a:r>
            <a:endParaRPr lang="en-US" sz="2400" b="1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4294967295"/>
          </p:nvPr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20000" contrast="40000"/>
          </a:blip>
          <a:srcRect l="10001" t="12801" r="9334" b="1067"/>
          <a:stretch>
            <a:fillRect/>
          </a:stretch>
        </p:blipFill>
        <p:spPr bwMode="auto">
          <a:xfrm>
            <a:off x="152400" y="228600"/>
            <a:ext cx="8763000" cy="6400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Horizontal Scroll 4"/>
          <p:cNvSpPr/>
          <p:nvPr/>
        </p:nvSpPr>
        <p:spPr>
          <a:xfrm>
            <a:off x="1524000" y="2133600"/>
            <a:ext cx="5562600" cy="3048000"/>
          </a:xfrm>
          <a:prstGeom prst="horizontalScroll">
            <a:avLst/>
          </a:prstGeom>
          <a:solidFill>
            <a:schemeClr val="tx2">
              <a:lumMod val="90000"/>
            </a:schemeClr>
          </a:solidFill>
          <a:ln w="57150">
            <a:solidFill>
              <a:schemeClr val="bg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C’est pourquoi l’approche thérapeutique d’un diabétique n’est pas superposable à celle d’un non diabétique</a:t>
            </a:r>
            <a:endParaRPr lang="en-US" sz="2400" dirty="0" smtClean="0">
              <a:ln>
                <a:solidFill>
                  <a:schemeClr val="bg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355395"/>
          <a:ext cx="7391401" cy="5023774"/>
        </p:xfrm>
        <a:graphic>
          <a:graphicData uri="http://schemas.openxmlformats.org/drawingml/2006/table">
            <a:tbl>
              <a:tblPr/>
              <a:tblGrid>
                <a:gridCol w="1848685"/>
                <a:gridCol w="1844512"/>
                <a:gridCol w="1857031"/>
                <a:gridCol w="1841173"/>
              </a:tblGrid>
              <a:tr h="22375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Date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% des calories à partir des hydrates de carbone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% des calories à partir des protéines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% des calories à partir des graisses.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1187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Avant l’insuline (1922)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20</a:t>
                      </a:r>
                      <a:endParaRPr lang="en-US" sz="3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10</a:t>
                      </a:r>
                      <a:endParaRPr lang="en-US" sz="3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70</a:t>
                      </a:r>
                      <a:endParaRPr lang="en-US" sz="3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593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1950</a:t>
                      </a:r>
                      <a:endParaRPr lang="en-US" sz="24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40</a:t>
                      </a:r>
                      <a:endParaRPr lang="en-US" sz="36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20</a:t>
                      </a:r>
                      <a:endParaRPr lang="en-US" sz="3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40</a:t>
                      </a:r>
                      <a:endParaRPr lang="en-US" sz="3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593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1971</a:t>
                      </a:r>
                      <a:endParaRPr lang="en-US" sz="24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45</a:t>
                      </a:r>
                      <a:endParaRPr lang="en-US" sz="3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20</a:t>
                      </a:r>
                      <a:endParaRPr lang="en-US" sz="3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35</a:t>
                      </a:r>
                      <a:endParaRPr lang="en-US" sz="3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324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Depuis 1986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60</a:t>
                      </a:r>
                      <a:endParaRPr lang="en-US" sz="360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12 - 20</a:t>
                      </a:r>
                      <a:endParaRPr lang="en-US" sz="3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&lt; 30</a:t>
                      </a:r>
                      <a:endParaRPr lang="en-US" sz="36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228600"/>
            <a:ext cx="7467600" cy="9144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RÉPARTITION DES SOURCES DE CALORIES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761999"/>
          <a:ext cx="8001000" cy="5954847"/>
        </p:xfrm>
        <a:graphic>
          <a:graphicData uri="http://schemas.openxmlformats.org/drawingml/2006/table">
            <a:tbl>
              <a:tblPr/>
              <a:tblGrid>
                <a:gridCol w="1599866"/>
                <a:gridCol w="1599866"/>
                <a:gridCol w="1599866"/>
                <a:gridCol w="1600701"/>
                <a:gridCol w="1600701"/>
              </a:tblGrid>
              <a:tr h="2611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Type d’insuline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Nom commercial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Début d’action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Pic d’action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Durée d’action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91676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Action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rapide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Humalog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lispro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)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Eli Lilly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15 minutes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30-90 minutes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3 à 5 heures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916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NovoLog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 (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aspart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)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Novo Nordisk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15 minutes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40-50 minutes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3 à 5 heures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283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Action courte 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(Régulière)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28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Humulin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 R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Eli Lilly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1428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Novolin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 R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Novo Nordisk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30-60 minutes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50-120 minutes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5 à 8 heures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28307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Action intermédiaire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(NPH)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28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Humulin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 N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Eli Lilly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1428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Novolin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 N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Novo Nordisk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1 à 3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heures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8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heures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20 heures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283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1428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Humulin L</a:t>
                      </a:r>
                      <a:b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Eli Lilly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1428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Novolin L</a:t>
                      </a:r>
                      <a:b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Novo Nordisk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1 à 2.5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heures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7 à 15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heures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18 à 24 heures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9583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Mélange d’action intermédiaire et d’action courte 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428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Humulin 50/50</a:t>
                      </a:r>
                      <a:b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Humulin 70/30</a:t>
                      </a:r>
                      <a:b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Humalog Mix 75/25</a:t>
                      </a:r>
                      <a:b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Humalog Mix 50/50</a:t>
                      </a:r>
                      <a:b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fr-FR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Eli Lilly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1428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Novolin 70/30</a:t>
                      </a:r>
                      <a:b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Novolog Mix 70/30</a:t>
                      </a:r>
                      <a:b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Novo Nordisk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Le début et la durée d’action de ces mélanges reflétera une résultante des caractéristiques de chaque composant du mélange et un seul pic d’action.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4154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Action longue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Ultra lente</a:t>
                      </a:r>
                      <a:b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Eli Lilly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4 à 8 heures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8 à 2 heures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36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heures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916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Lantus (glargine)</a:t>
                      </a:r>
                      <a:b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</a:b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Aventis 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1 heure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aucun</a:t>
                      </a:r>
                      <a:endParaRPr lang="en-US" sz="1200" b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24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/>
                          <a:cs typeface="Arial"/>
                        </a:rPr>
                        <a:t>heures</a:t>
                      </a:r>
                      <a:endParaRPr lang="en-US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8664" marR="3866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38200" y="152400"/>
            <a:ext cx="7467600" cy="4572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PREPARATIONS D’INSULINE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0999" y="914400"/>
          <a:ext cx="8458202" cy="1752600"/>
        </p:xfrm>
        <a:graphic>
          <a:graphicData uri="http://schemas.openxmlformats.org/drawingml/2006/table">
            <a:tbl>
              <a:tblPr/>
              <a:tblGrid>
                <a:gridCol w="2743201"/>
                <a:gridCol w="1524000"/>
                <a:gridCol w="1371600"/>
                <a:gridCol w="1398425"/>
                <a:gridCol w="1420976"/>
              </a:tblGrid>
              <a:tr h="29210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Objectif</a:t>
                      </a:r>
                      <a:endParaRPr lang="en-US" sz="1800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Acceptable</a:t>
                      </a:r>
                      <a:endParaRPr lang="en-US" sz="1800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Idéal</a:t>
                      </a:r>
                      <a:endParaRPr lang="en-US" sz="1800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mmol</a:t>
                      </a: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/L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mgm</a:t>
                      </a: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/dl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mmol</a:t>
                      </a: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/L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Arial Unicode MS"/>
                          <a:cs typeface="Arial Unicode MS"/>
                        </a:rPr>
                        <a:t>mg/dl.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A jeun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3.3 7.2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60 - 130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3.1 - 56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70 - 100</a:t>
                      </a:r>
                      <a:endParaRPr lang="en-US" sz="1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Pré prandial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3.3 – 7.2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60 - 130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3.9 – 5.6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70 - 100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Post prandial (1h.)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&lt; 11.1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&lt; 200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&lt; 8.9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&lt; 160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3h.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&gt; 3.6</a:t>
                      </a:r>
                      <a:endParaRPr lang="en-US" sz="180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&gt; 65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&gt; 3.6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&gt; 65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14400" y="0"/>
            <a:ext cx="7391400" cy="7620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itchFamily="34" charset="-128"/>
                <a:cs typeface="Arial Unicode MS" pitchFamily="34" charset="-128"/>
              </a:rPr>
              <a:t>DOSES DE  GLUCOSE &amp; AJUSTEMENT DE L’INSULINE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199" y="3581400"/>
          <a:ext cx="8382002" cy="3124200"/>
        </p:xfrm>
        <a:graphic>
          <a:graphicData uri="http://schemas.openxmlformats.org/drawingml/2006/table">
            <a:tbl>
              <a:tblPr/>
              <a:tblGrid>
                <a:gridCol w="2880056"/>
                <a:gridCol w="1842363"/>
                <a:gridCol w="2745182"/>
                <a:gridCol w="914401"/>
              </a:tblGrid>
              <a:tr h="312420"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Glycémie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Insuline régulière (unités)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484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Petit déjeuner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Souper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mmol/L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mg/</a:t>
                      </a:r>
                      <a:r>
                        <a:rPr lang="fr-FR" sz="1800" b="1" dirty="0" err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dL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Mélange d’insuline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2.8 - 5.5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51 -100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5.6 – 8.3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101 - 150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5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8.4 – 11.1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151 - 200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12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6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11.2 - 13.9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201 250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14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7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14 16.6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251 - 300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16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&gt;16.6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&gt; 300</a:t>
                      </a:r>
                      <a:endParaRPr lang="en-US" sz="180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20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+mn-lt"/>
                          <a:ea typeface="Arial Unicode MS"/>
                          <a:cs typeface="Arial Unicode MS"/>
                        </a:rPr>
                        <a:t>10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81200" y="2895600"/>
            <a:ext cx="5410200" cy="4572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AJUSTEMENTS DE L’INSULINE </a:t>
            </a:r>
            <a:endParaRPr 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04800" y="1524000"/>
            <a:ext cx="8534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4495800" y="1371600"/>
            <a:ext cx="304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5791200" y="1447800"/>
            <a:ext cx="457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2933700" y="1333500"/>
            <a:ext cx="381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5867400" y="1371600"/>
            <a:ext cx="304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8648700" y="1333500"/>
            <a:ext cx="38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7239000" y="1371600"/>
            <a:ext cx="304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685800"/>
          <a:ext cx="8000999" cy="6039395"/>
        </p:xfrm>
        <a:graphic>
          <a:graphicData uri="http://schemas.openxmlformats.org/drawingml/2006/table">
            <a:tbl>
              <a:tblPr/>
              <a:tblGrid>
                <a:gridCol w="4750085"/>
                <a:gridCol w="3250914"/>
              </a:tblGrid>
              <a:tr h="1714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MEDICAMENTS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DOSE MAXIMALE/J.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SULFONYLUREAS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Acetohexamide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Dymelor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®,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plusieurs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génériques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1500 mg/j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Chlorpropamide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Diabinese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®,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plusieurs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génériques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750 mg/j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Glimepiride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Amaryl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®)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 mg/j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802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Glipizide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b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action rapide : (</a:t>
                      </a: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Glucotrol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®, plusieurs génériques)</a:t>
                      </a:r>
                      <a:b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action prolongée : (</a:t>
                      </a: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Glucotrol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XL®)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 mg/j 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 mg/j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258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Glyburide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nonmicronized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DiaBeta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®, </a:t>
                      </a: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Micronase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®,plusieurs génériques)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 mg/j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Glyburide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micronized (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Glynase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®)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12 mg/j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Tolazamide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Tolinase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®, various generics)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1000 mg/j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Tolbutamide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Orinase</a:t>
                      </a: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®, various generics)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3000 mg/j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BIGUANIDES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46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Metformin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Glucophage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®) 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Action rapide (</a:t>
                      </a: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Glucophage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®): </a:t>
                      </a: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Pilues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à 500 mg et 850 mg.  </a:t>
                      </a:r>
                      <a:b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</a:b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Action prolongée (</a:t>
                      </a:r>
                      <a:r>
                        <a:rPr lang="fr-FR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Glucophage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XR®):5 00 mg 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  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2500 mg/j 2550 mg/j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2000 mg/j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ALPHA-GLUCOSIDASE INHIBITEURS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46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Acarbose (Precose®)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patients &lt; 60 kg: 150 mg/j., en doses divisées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patients &gt; 60 kg: 300 mg/j., en doses divisées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Miglitol (Glyset®)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300 mg, doses </a:t>
                      </a:r>
                      <a:r>
                        <a:rPr lang="en-US" sz="1050" b="1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divisées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THIAZOLIDINEDIONES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Pioglitazone (Actost®)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45 mg/j.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Rosiglitazone (Avandia®)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 mg/j.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MEGLITINIDES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Nateglinide (Starlix®)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360 mg/j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Repaglinide (Prandin®)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 mg/j.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DDP-IV INHIBITEURS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Sitagliptines (Januvia)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100mg/j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COMBINAISONS THERAPEUTIQUES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Glipizide/Metformin (Metaglip®)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 mg/2000 mg/j.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Glyburide/ Metformin (Glucovance®)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20 mg/2000/j. 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714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Rosaglitazone/Metformin (Avandamet®)</a:t>
                      </a:r>
                      <a:endParaRPr lang="en-US" sz="1050" b="1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8 mg/2000 mg/j </a:t>
                      </a:r>
                      <a:endParaRPr lang="en-US" sz="105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10" marR="5910" marT="5910" marB="591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533400" y="0"/>
            <a:ext cx="8077200" cy="5334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ANTIDIABÉTIQUES ORAUX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2286000"/>
          <a:ext cx="7315199" cy="4191001"/>
        </p:xfrm>
        <a:graphic>
          <a:graphicData uri="http://schemas.openxmlformats.org/drawingml/2006/table">
            <a:tbl>
              <a:tblPr/>
              <a:tblGrid>
                <a:gridCol w="1905000"/>
                <a:gridCol w="2567505"/>
                <a:gridCol w="2842694"/>
              </a:tblGrid>
              <a:tr h="8798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  <a:ea typeface="Times New Roman"/>
                          <a:cs typeface="Arial"/>
                        </a:rPr>
                        <a:t>But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  <a:ea typeface="Times New Roman"/>
                          <a:cs typeface="Arial"/>
                        </a:rPr>
                        <a:t>Action Recommandée</a:t>
                      </a:r>
                      <a:endParaRPr lang="en-US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2365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tantia" pitchFamily="18" charset="0"/>
                          <a:ea typeface="Times New Roman"/>
                          <a:cs typeface="Arial"/>
                        </a:rPr>
                        <a:t>Glucose Pre-prandial</a:t>
                      </a:r>
                      <a:endParaRPr lang="en-US" sz="24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  <a:ea typeface="Times New Roman"/>
                          <a:cs typeface="Arial"/>
                        </a:rPr>
                        <a:t>80-120 mg/dl 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  <a:ea typeface="Times New Roman"/>
                          <a:cs typeface="Arial"/>
                        </a:rPr>
                        <a:t>&lt; 80 mg/dl or &gt; 140 mg/dl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2365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tantia" pitchFamily="18" charset="0"/>
                          <a:ea typeface="Times New Roman"/>
                          <a:cs typeface="Arial"/>
                        </a:rPr>
                        <a:t>Glucose au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latin typeface="Constantia" pitchFamily="18" charset="0"/>
                          <a:ea typeface="Times New Roman"/>
                          <a:cs typeface="Arial"/>
                        </a:rPr>
                        <a:t>coucher</a:t>
                      </a:r>
                      <a:endParaRPr lang="en-US" sz="24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  <a:ea typeface="Times New Roman"/>
                          <a:cs typeface="Arial"/>
                        </a:rPr>
                        <a:t>100-140 mg/dl </a:t>
                      </a:r>
                      <a:endParaRPr lang="en-US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  <a:ea typeface="Times New Roman"/>
                          <a:cs typeface="Arial"/>
                        </a:rPr>
                        <a:t>&lt; 100 mg/dl or &gt; 160 mg/dl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38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onstantia" pitchFamily="18" charset="0"/>
                          <a:ea typeface="Times New Roman"/>
                          <a:cs typeface="Arial"/>
                        </a:rPr>
                        <a:t>Hemoglobin A</a:t>
                      </a:r>
                      <a:r>
                        <a:rPr lang="en-US" sz="2400" b="1" baseline="-25000" dirty="0">
                          <a:solidFill>
                            <a:schemeClr val="tx1"/>
                          </a:solidFill>
                          <a:latin typeface="Constantia" pitchFamily="18" charset="0"/>
                          <a:ea typeface="Times New Roman"/>
                          <a:cs typeface="Arial"/>
                        </a:rPr>
                        <a:t>1c</a:t>
                      </a:r>
                      <a:endParaRPr lang="en-US" sz="2400" dirty="0">
                        <a:solidFill>
                          <a:schemeClr val="tx1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  <a:ea typeface="Times New Roman"/>
                          <a:cs typeface="Arial"/>
                        </a:rPr>
                        <a:t>&lt;7%</a:t>
                      </a:r>
                      <a:endParaRPr lang="en-US" sz="28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  <a:ea typeface="Times New Roman"/>
                          <a:cs typeface="Arial"/>
                        </a:rPr>
                        <a:t>&gt;8%</a:t>
                      </a:r>
                      <a:endParaRPr lang="en-US" sz="2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143000" y="762000"/>
            <a:ext cx="7010400" cy="1219200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INDICATIF POUR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L’AJUSTEMENT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DOSES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anchor="ctr">
            <a:normAutofit/>
          </a:bodyPr>
          <a:lstStyle/>
          <a:p>
            <a:pPr algn="ctr"/>
            <a:r>
              <a:rPr lang="en-US" b="1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ANTI OXYDANTS</a:t>
            </a:r>
            <a:endParaRPr lang="en-US" b="1" dirty="0">
              <a:ln>
                <a:solidFill>
                  <a:schemeClr val="accent1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  <a:noFill/>
          <a:ln w="76200" cmpd="thickThin">
            <a:solidFill>
              <a:schemeClr val="accent2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 lvl="0"/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Vitamines A, B, C et E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0"/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Zinc, Magnésium, Cuivre, Manganèse, Sélénium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0"/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N- Acétyle Cystéine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0"/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Acide alpha lipoïque </a:t>
            </a:r>
          </a:p>
          <a:p>
            <a:pPr lvl="0"/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Flavonoïdes,  Anthocyanes. </a:t>
            </a:r>
          </a:p>
          <a:p>
            <a:pPr lvl="0"/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Acides gras oméga-6, oméga-3</a:t>
            </a:r>
          </a:p>
          <a:p>
            <a:pPr lvl="0"/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Glutamine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0"/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Carnitine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0"/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Enzymes (dismutase, catalase, Gluthation peroxydase, thiorédoxine)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0"/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 Enzyme Q10. 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buNone/>
            </a:pPr>
            <a:endParaRPr lang="en-US" sz="2400" b="1" dirty="0">
              <a:ln>
                <a:solidFill>
                  <a:schemeClr val="accent1">
                    <a:lumMod val="5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</TotalTime>
  <Words>1280</Words>
  <Application>Microsoft Office PowerPoint</Application>
  <PresentationFormat>On-screen Show (4:3)</PresentationFormat>
  <Paragraphs>406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UKPDS (UK PROSPECTIVE DIABETES STUDY) &amp; DCCT (DIABETIC CONTROL AND COMPLICATIONS TRIAL)  RÉSULTATS</vt:lpstr>
      <vt:lpstr> MAJORATION DES RISQUES PAR LEURS ASSOCIATIONS </vt:lpstr>
      <vt:lpstr>Slide 3</vt:lpstr>
      <vt:lpstr>Slide 4</vt:lpstr>
      <vt:lpstr>Slide 5</vt:lpstr>
      <vt:lpstr>Slide 6</vt:lpstr>
      <vt:lpstr>Slide 7</vt:lpstr>
      <vt:lpstr>Slide 8</vt:lpstr>
      <vt:lpstr>ANTI OXYDANTS</vt:lpstr>
      <vt:lpstr>MESURES CIBLÉES SUR LES LIPIDES</vt:lpstr>
      <vt:lpstr>Slide 11</vt:lpstr>
      <vt:lpstr>Slide 12</vt:lpstr>
      <vt:lpstr>CONDUITE PRATIQUE À TENIR</vt:lpstr>
      <vt:lpstr>    MEDICAMENTS ANTI PLAQUETTAIRES</vt:lpstr>
      <vt:lpstr>NECESSITÉ D’UNE PRISE EN CHARGE MULTIFACTORIELLE INTENSIVE</vt:lpstr>
      <vt:lpstr>TRAITEMENTS HORS ROUTINE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 ENTRE L’HYPERGLYCÉMIE  &amp; L’ATTEINTE CARDIO VASCULAIRE</dc:title>
  <dc:creator> </dc:creator>
  <cp:lastModifiedBy> </cp:lastModifiedBy>
  <cp:revision>68</cp:revision>
  <dcterms:created xsi:type="dcterms:W3CDTF">2010-10-07T10:48:25Z</dcterms:created>
  <dcterms:modified xsi:type="dcterms:W3CDTF">2010-10-09T14:41:28Z</dcterms:modified>
</cp:coreProperties>
</file>