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9" r:id="rId27"/>
    <p:sldId id="288" r:id="rId28"/>
    <p:sldId id="278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E7AA-AB07-4BB4-BD62-C697D57667F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2E79A-2077-437E-A205-58AA9771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B605-E9D0-4AC0-96C5-803C77F563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1741-F1B7-4E81-BEBC-35EF394A874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C42F48-D1A3-44F4-8F3D-AF0D61B2A65F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858F8A-0EAD-49D0-B14F-4FD06BFE34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Lipid_peroxidation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iabetes.diabetesjournals.org/content/vol54/issue6/images/large/zdb0060539150009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iabetes.diabetesjournals.org/content/vol54/issue6/images/large/zdb0060539150010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iabetes.diabetesjournals.org/content/vol54/issue6/images/large/zdb0060539150011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ardiab.com/content/1/1/1/figure/F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ardiab.com/content/1/1/1/figure/F3?highres=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ardiab.com/content/1/1/1/figure/F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diabetes.diabetesjournals.org/content/vol54/issue6/images/large/zdb0060539150005.jpe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diabetes.diabetesjournals.org/content/vol54/issue6/images/large/zdb0060539150002.jpe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chemeClr val="bg2"/>
          </a:solidFill>
          <a:ln w="76200" cmpd="thickThin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 ENTRE L’HYPERGLYCÉMIE </a:t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L’ATTEINTE CARDIO VASCULAIRE</a:t>
            </a:r>
            <a:endParaRPr lang="en-US" sz="3200" b="1" dirty="0">
              <a:ln>
                <a:solidFill>
                  <a:schemeClr val="tx2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hyperglycemia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762999" cy="5410200"/>
          </a:xfrm>
          <a:ln cmpd="thickThin"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solidFill>
            <a:schemeClr val="bg2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CRITERES DU SYNDROME X</a:t>
            </a:r>
            <a:endParaRPr lang="en-US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http://clinical.diabetesjournals.org/content/19/3/113/T1.large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1447800"/>
            <a:ext cx="8229600" cy="4691936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ADIPOKINES SÉCRÉTÉES </a:t>
            </a:r>
            <a:br>
              <a:rPr lang="en-US" sz="40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 LE TISSU ADIPEUX</a:t>
            </a:r>
            <a:endParaRPr lang="en-US" sz="4000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http://revue.medhyg.ch/art/Images/22822_1.gif"/>
          <p:cNvPicPr>
            <a:picLocks noGrp="1"/>
          </p:cNvPicPr>
          <p:nvPr>
            <p:ph idx="1"/>
          </p:nvPr>
        </p:nvPicPr>
        <p:blipFill>
          <a:blip r:embed="rId2" cstate="print"/>
          <a:srcRect b="10448"/>
          <a:stretch>
            <a:fillRect/>
          </a:stretch>
        </p:blipFill>
        <p:spPr bwMode="auto">
          <a:xfrm>
            <a:off x="533400" y="1600200"/>
            <a:ext cx="8077200" cy="5029200"/>
          </a:xfrm>
          <a:prstGeom prst="rect">
            <a:avLst/>
          </a:prstGeom>
          <a:noFill/>
          <a:ln w="76200" cmpd="thickThin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solidFill>
            <a:schemeClr val="bg2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PEROXYDATION LIPIDIQUE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http://upload.wikimedia.org/wikipedia/commons/thumb/9/9e/Lipid_peroxidation.svg/350px-Lipid_peroxidation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676400"/>
            <a:ext cx="7467600" cy="47244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76200" cmpd="thinThick">
            <a:solidFill>
              <a:schemeClr val="accent2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898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PATHOLOGIES INDUITES</a:t>
            </a:r>
            <a:br>
              <a:rPr lang="fr-FR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 LE STRESS OXYDATIF.</a:t>
            </a:r>
            <a:endParaRPr lang="en-US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Dr. Elie\My Documents\My Pictures\oxidative-stress-whe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399"/>
            <a:ext cx="8153399" cy="495300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0" y="2514600"/>
            <a:ext cx="2057399" cy="1612289"/>
          </a:xfrm>
          <a:prstGeom prst="irregularSeal2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Adipocyte</a:t>
            </a:r>
            <a:endParaRPr lang="en-US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" y="838200"/>
            <a:ext cx="2743200" cy="609600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ACIDES GRAS </a:t>
            </a:r>
            <a:r>
              <a:rPr lang="en-US" sz="2400" b="1" baseline="300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+++</a:t>
            </a:r>
            <a:endParaRPr lang="en-US" sz="2400" b="1" baseline="30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4114800"/>
            <a:ext cx="67818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INSULINO-RÉSISTANCE</a:t>
            </a:r>
            <a:endParaRPr lang="en-US" sz="32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286000" y="2667000"/>
            <a:ext cx="5257800" cy="9144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Altération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voies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(PI3k) </a:t>
            </a:r>
          </a:p>
          <a:p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signalisation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insulinique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096000" y="762000"/>
            <a:ext cx="2743200" cy="609600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HYPERGLYCÉMIE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5638800"/>
            <a:ext cx="89916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 cmpd="thickThin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Hyperplasie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cellules </a:t>
            </a:r>
            <a:r>
              <a:rPr lang="el-GR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Glycémie</a:t>
            </a:r>
            <a:endParaRPr lang="en-US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Épuisement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Précoce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cellules </a:t>
            </a:r>
            <a:r>
              <a:rPr lang="el-GR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Tolérance au glucose perturbée</a:t>
            </a:r>
          </a:p>
          <a:p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Épuisement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tardif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cellules </a:t>
            </a:r>
            <a:r>
              <a:rPr lang="el-GR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 </a:t>
            </a:r>
          </a:p>
          <a:p>
            <a:pPr algn="ctr"/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3124200" y="914400"/>
            <a:ext cx="2819400" cy="381000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838200" y="1447800"/>
            <a:ext cx="381000" cy="1066800"/>
          </a:xfrm>
          <a:prstGeom prst="upArrow">
            <a:avLst/>
          </a:prstGeom>
          <a:solidFill>
            <a:srgbClr val="FFC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19400" y="5943600"/>
            <a:ext cx="32766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57600" y="6172200"/>
            <a:ext cx="13716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86200" y="6477000"/>
            <a:ext cx="25908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Arrow 30"/>
          <p:cNvSpPr/>
          <p:nvPr/>
        </p:nvSpPr>
        <p:spPr>
          <a:xfrm rot="16200000">
            <a:off x="4175329" y="1234873"/>
            <a:ext cx="381000" cy="349653"/>
          </a:xfrm>
          <a:prstGeom prst="lef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191000" y="2286000"/>
            <a:ext cx="304800" cy="381000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4191000" y="3581400"/>
            <a:ext cx="304800" cy="5334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urved Down Ribbon 19"/>
          <p:cNvSpPr/>
          <p:nvPr/>
        </p:nvSpPr>
        <p:spPr>
          <a:xfrm>
            <a:off x="2971800" y="1447800"/>
            <a:ext cx="2971800" cy="838200"/>
          </a:xfrm>
          <a:prstGeom prst="ellipseRibbon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baseline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+++</a:t>
            </a:r>
          </a:p>
          <a:p>
            <a:pPr algn="ctr"/>
            <a:r>
              <a:rPr lang="en-US" sz="2400" b="1" baseline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ADIPOKINES</a:t>
            </a:r>
            <a:endParaRPr lang="en-US" sz="2400" b="1" baseline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191000" y="5029200"/>
            <a:ext cx="304800" cy="609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077200" y="1295400"/>
            <a:ext cx="381000" cy="4343400"/>
          </a:xfrm>
          <a:prstGeom prst="upArrow">
            <a:avLst>
              <a:gd name="adj1" fmla="val 73810"/>
              <a:gd name="adj2" fmla="val 7291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orizontal Scroll 25"/>
          <p:cNvSpPr/>
          <p:nvPr/>
        </p:nvSpPr>
        <p:spPr>
          <a:xfrm>
            <a:off x="3048000" y="0"/>
            <a:ext cx="2895600" cy="838200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PRÉDISPOSITIONS GÉNÉTIQUES</a:t>
            </a:r>
            <a:endParaRPr lang="en-US" sz="2000" dirty="0"/>
          </a:p>
        </p:txBody>
      </p:sp>
      <p:sp>
        <p:nvSpPr>
          <p:cNvPr id="29" name="Striped Right Arrow 28"/>
          <p:cNvSpPr/>
          <p:nvPr/>
        </p:nvSpPr>
        <p:spPr>
          <a:xfrm rot="10800000">
            <a:off x="5867400" y="1600200"/>
            <a:ext cx="2667000" cy="533400"/>
          </a:xfrm>
          <a:prstGeom prst="stripedRightArrow">
            <a:avLst>
              <a:gd name="adj1" fmla="val 58163"/>
              <a:gd name="adj2" fmla="val 622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7" grpId="0" build="allAtOnce" animBg="1"/>
      <p:bldP spid="32" grpId="0" animBg="1"/>
      <p:bldP spid="33" grpId="0" animBg="1"/>
      <p:bldP spid="20" grpId="0" animBg="1"/>
      <p:bldP spid="22" grpId="0" animBg="1"/>
      <p:bldP spid="2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INHIBITION DU GAPDH PAR LA PPARP</a:t>
            </a:r>
            <a:br>
              <a:rPr lang="en-US" sz="32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 (D’après </a:t>
            </a:r>
            <a:r>
              <a:rPr lang="fr-FR" sz="32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Hofman</a:t>
            </a:r>
            <a:r>
              <a:rPr lang="fr-FR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 et </a:t>
            </a:r>
            <a:r>
              <a:rPr lang="fr-FR" sz="32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Brownlee</a:t>
            </a:r>
            <a:r>
              <a:rPr lang="fr-FR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)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Figure 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7924800" cy="47244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27"/>
          <p:cNvSpPr txBox="1">
            <a:spLocks/>
          </p:cNvSpPr>
          <p:nvPr/>
        </p:nvSpPr>
        <p:spPr>
          <a:xfrm>
            <a:off x="609600" y="3505200"/>
            <a:ext cx="2819400" cy="1143000"/>
          </a:xfrm>
          <a:prstGeom prst="ellipseRibbon">
            <a:avLst>
              <a:gd name="adj1" fmla="val 25000"/>
              <a:gd name="adj2" fmla="val 58495"/>
              <a:gd name="adj3" fmla="val 12500"/>
            </a:avLst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ROS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+++</a:t>
            </a:r>
            <a:endParaRPr kumimoji="0" lang="en-US" sz="2400" b="1" i="0" u="none" strike="noStrike" kern="1200" cap="none" spc="0" normalizeH="0" baseline="3000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946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CONSÉQUENCES DE L’INHIBITION DU GAPDH </a:t>
            </a:r>
            <a:br>
              <a:rPr lang="en-US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(D’après </a:t>
            </a:r>
            <a:r>
              <a:rPr lang="fr-FR" sz="36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Hofman</a:t>
            </a:r>
            <a:r>
              <a:rPr lang="fr-FR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 et </a:t>
            </a:r>
            <a:r>
              <a:rPr lang="fr-FR" sz="3600" b="1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Brownlee</a:t>
            </a:r>
            <a:r>
              <a:rPr lang="fr-FR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)</a:t>
            </a:r>
            <a:r>
              <a:rPr lang="fr-F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/>
            </a:r>
            <a:br>
              <a:rPr lang="fr-F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</a:b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Figure 1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057400"/>
            <a:ext cx="7848600" cy="4419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27"/>
          <p:cNvSpPr txBox="1">
            <a:spLocks/>
          </p:cNvSpPr>
          <p:nvPr/>
        </p:nvSpPr>
        <p:spPr>
          <a:xfrm>
            <a:off x="1752600" y="3124200"/>
            <a:ext cx="1447800" cy="1066800"/>
          </a:xfrm>
          <a:prstGeom prst="ellipseRibbon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ROS 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+++</a:t>
            </a:r>
            <a:endParaRPr kumimoji="0" lang="en-US" sz="2400" b="1" i="0" u="none" strike="noStrike" kern="1200" cap="none" spc="0" normalizeH="0" baseline="3000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133600"/>
            <a:ext cx="8153400" cy="44196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228600"/>
            <a:ext cx="8763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PRODUCTION DE 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PAR LES ACIDES GRAS PEROXYDÉS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Batang" pitchFamily="18" charset="-127"/>
                <a:cs typeface="Times New Roman" pitchFamily="18" charset="0"/>
              </a:rPr>
              <a:t>(D’après Hofman et Brownlee)</a:t>
            </a:r>
            <a:endParaRPr kumimoji="0" lang="fr-FR" sz="32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Title 27"/>
          <p:cNvSpPr txBox="1">
            <a:spLocks/>
          </p:cNvSpPr>
          <p:nvPr/>
        </p:nvSpPr>
        <p:spPr>
          <a:xfrm>
            <a:off x="5562600" y="4038600"/>
            <a:ext cx="1219200" cy="457200"/>
          </a:xfrm>
          <a:prstGeom prst="ellipseRibbon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ROS 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+++</a:t>
            </a:r>
            <a:endParaRPr kumimoji="0" lang="en-US" sz="2000" b="1" i="0" u="none" strike="noStrike" kern="1200" cap="none" spc="0" normalizeH="0" baseline="3000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82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HYPERTENSION &amp; HYPERGLYCÉMIE</a:t>
            </a:r>
            <a:endParaRPr lang="en-US" sz="4400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an 5"/>
          <p:cNvSpPr/>
          <p:nvPr/>
        </p:nvSpPr>
        <p:spPr>
          <a:xfrm>
            <a:off x="304800" y="1905000"/>
            <a:ext cx="2209800" cy="914400"/>
          </a:xfrm>
          <a:prstGeom prst="can">
            <a:avLst/>
          </a:prstGeom>
          <a:ln w="38100">
            <a:solidFill>
              <a:srgbClr val="02203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ARTÉRIELLE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be 6"/>
          <p:cNvSpPr/>
          <p:nvPr/>
        </p:nvSpPr>
        <p:spPr>
          <a:xfrm>
            <a:off x="6553200" y="1752600"/>
            <a:ext cx="2362200" cy="1066800"/>
          </a:xfrm>
          <a:prstGeom prst="cube">
            <a:avLst/>
          </a:prstGeom>
          <a:ln w="38100">
            <a:solidFill>
              <a:srgbClr val="02203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INSULINO-RÉSISTANCE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HYPERGLYCÉMIE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2514600" y="2133600"/>
            <a:ext cx="3962400" cy="381000"/>
          </a:xfrm>
          <a:prstGeom prst="leftRightArrow">
            <a:avLst/>
          </a:prstGeom>
          <a:ln w="38100">
            <a:solidFill>
              <a:srgbClr val="02203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4479159">
            <a:off x="2734785" y="2423670"/>
            <a:ext cx="400282" cy="1394022"/>
          </a:xfrm>
          <a:prstGeom prst="downArrow">
            <a:avLst>
              <a:gd name="adj1" fmla="val 46894"/>
              <a:gd name="adj2" fmla="val 78426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95400" y="4495800"/>
            <a:ext cx="381000" cy="609600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48000" y="5334000"/>
            <a:ext cx="737151" cy="642457"/>
          </a:xfrm>
          <a:prstGeom prst="rightArrow">
            <a:avLst>
              <a:gd name="adj1" fmla="val 33109"/>
              <a:gd name="adj2" fmla="val 33583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vel 16"/>
          <p:cNvSpPr/>
          <p:nvPr/>
        </p:nvSpPr>
        <p:spPr>
          <a:xfrm>
            <a:off x="2667000" y="1066800"/>
            <a:ext cx="3810000" cy="1066800"/>
          </a:xfrm>
          <a:prstGeom prst="bevel">
            <a:avLst/>
          </a:prstGeom>
          <a:ln w="38100">
            <a:solidFill>
              <a:srgbClr val="02203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PRÉDISPOSITIONS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GÉNÉTIQUES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200" y="4953000"/>
            <a:ext cx="5105400" cy="17851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Altération des protéines g notamment de la voie PI3K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Inhibition du rôle de  l’insuline et de l’ILGF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 Dislocation </a:t>
            </a:r>
            <a:r>
              <a:rPr lang="fr-FR" b="1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Glut</a:t>
            </a: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4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 NO  peroxynitrate</a:t>
            </a:r>
            <a:endParaRPr lang="fr-FR" sz="1600" b="1" dirty="0" smtClean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/>
            <a:r>
              <a:rPr lang="fr-FR" sz="2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429000"/>
            <a:ext cx="2743200" cy="990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REGULATION</a:t>
            </a:r>
          </a:p>
          <a:p>
            <a:pPr algn="ctr"/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SYSTÈME RAA</a:t>
            </a:r>
          </a:p>
          <a:p>
            <a:pPr algn="ctr"/>
            <a:endParaRPr lang="en-US" dirty="0"/>
          </a:p>
        </p:txBody>
      </p:sp>
      <p:sp>
        <p:nvSpPr>
          <p:cNvPr id="27" name="Flowchart: Process 26"/>
          <p:cNvSpPr/>
          <p:nvPr/>
        </p:nvSpPr>
        <p:spPr>
          <a:xfrm>
            <a:off x="381000" y="5181600"/>
            <a:ext cx="2590800" cy="1295400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DU RÉCEPTEUR AT1R  DE L’ANGIOTENSINE </a:t>
            </a:r>
            <a:endParaRPr lang="en-US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9" name="Title 27"/>
          <p:cNvSpPr txBox="1">
            <a:spLocks noGrp="1"/>
          </p:cNvSpPr>
          <p:nvPr>
            <p:ph idx="1"/>
          </p:nvPr>
        </p:nvSpPr>
        <p:spPr>
          <a:xfrm>
            <a:off x="3429000" y="2514600"/>
            <a:ext cx="2438400" cy="1066800"/>
          </a:xfrm>
          <a:prstGeom prst="ellipseRibbon">
            <a:avLst>
              <a:gd name="adj1" fmla="val 25000"/>
              <a:gd name="adj2" fmla="val 44531"/>
              <a:gd name="adj3" fmla="val 7143"/>
            </a:avLst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ROS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+++</a:t>
            </a:r>
            <a:endParaRPr kumimoji="0" lang="en-US" sz="3200" b="1" i="0" u="none" strike="noStrike" kern="1200" cap="none" spc="0" normalizeH="0" baseline="3000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791200" y="3581400"/>
            <a:ext cx="3200400" cy="1259552"/>
          </a:xfrm>
          <a:prstGeom prst="cloudCallout">
            <a:avLst>
              <a:gd name="adj1" fmla="val -59394"/>
              <a:gd name="adj2" fmla="val -4418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ALDOSTERONE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eft-Right Arrow 22"/>
          <p:cNvSpPr/>
          <p:nvPr/>
        </p:nvSpPr>
        <p:spPr>
          <a:xfrm rot="2103187">
            <a:off x="5622345" y="3030998"/>
            <a:ext cx="1387866" cy="381000"/>
          </a:xfrm>
          <a:prstGeom prst="leftRightArrow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7543800" y="2819400"/>
            <a:ext cx="380860" cy="685800"/>
          </a:xfrm>
          <a:prstGeom prst="downArrow">
            <a:avLst>
              <a:gd name="adj1" fmla="val 46894"/>
              <a:gd name="adj2" fmla="val 78426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29000" y="3733800"/>
            <a:ext cx="2743200" cy="642457"/>
          </a:xfrm>
          <a:prstGeom prst="rightArrow">
            <a:avLst>
              <a:gd name="adj1" fmla="val 33109"/>
              <a:gd name="adj2" fmla="val 5052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7" grpId="0" animBg="1"/>
      <p:bldP spid="19" grpId="0" build="p" animBg="1"/>
      <p:bldP spid="22" grpId="0" animBg="1"/>
      <p:bldP spid="23" grpId="0" animBg="1"/>
      <p:bldP spid="26" grpId="0" animBg="1"/>
      <p:bldP spid="26" grpId="1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VOIES DES PERTURBATIONS MÉTABOLIQUES LIÉES À L’HYPERGLYCÉMIE</a:t>
            </a:r>
            <a:endParaRPr lang="en-US" sz="2800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glycolysi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848600" cy="4953000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ln w="76200" cmpd="thickThin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 ENTRE L’HYPERGLYCÉMIE </a:t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L’ATTEINTE CARDIO VASCULAIRE</a:t>
            </a:r>
            <a:endParaRPr lang="en-US" sz="3200" b="1" dirty="0">
              <a:ln>
                <a:solidFill>
                  <a:schemeClr val="tx2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Content Placeholder 3" descr="DIABETE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63000" cy="5181600"/>
          </a:xfrm>
          <a:ln w="19050" cmpd="thickThin">
            <a:solidFill>
              <a:schemeClr val="bg2"/>
            </a:solidFill>
            <a:beve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GLYCOLISATION NON ENZYMATIQUE</a:t>
            </a:r>
            <a:endParaRPr lang="en-US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67" t="19771" r="56667" b="47231"/>
          <a:stretch>
            <a:fillRect/>
          </a:stretch>
        </p:blipFill>
        <p:spPr bwMode="auto">
          <a:xfrm>
            <a:off x="457201" y="1905000"/>
            <a:ext cx="8153400" cy="4800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ACTION DES AGEs INDÉPENDANTE DES RÉCEPTEURS</a:t>
            </a:r>
            <a:endParaRPr lang="en-US" sz="36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1475-2840-1-1-2-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2000" t="16000" r="12000" b="20000"/>
          <a:stretch>
            <a:fillRect/>
          </a:stretch>
        </p:blipFill>
        <p:spPr bwMode="auto">
          <a:xfrm>
            <a:off x="533400" y="1935163"/>
            <a:ext cx="8077200" cy="47704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ACTION À PARTIR DES RÉCEPTEURS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1475-2840-1-1-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6400" b="6400"/>
          <a:stretch>
            <a:fillRect/>
          </a:stretch>
        </p:blipFill>
        <p:spPr bwMode="auto">
          <a:xfrm>
            <a:off x="533400" y="1935163"/>
            <a:ext cx="8077199" cy="47704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CONSÉQUENCES DES 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1475-2840-1-1-4-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2000" b="16000"/>
          <a:stretch>
            <a:fillRect/>
          </a:stretch>
        </p:blipFill>
        <p:spPr bwMode="auto">
          <a:xfrm>
            <a:off x="507706" y="1935163"/>
            <a:ext cx="8128587" cy="47704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CONSÉQUENCES DES AGEs/RAGEs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art-db505648"/>
          <p:cNvPicPr>
            <a:picLocks noGrp="1"/>
          </p:cNvPicPr>
          <p:nvPr>
            <p:ph idx="1"/>
          </p:nvPr>
        </p:nvPicPr>
        <p:blipFill>
          <a:blip r:embed="rId2" cstate="print"/>
          <a:srcRect t="9677" b="3871"/>
          <a:stretch>
            <a:fillRect/>
          </a:stretch>
        </p:blipFill>
        <p:spPr bwMode="auto">
          <a:xfrm>
            <a:off x="457200" y="2087712"/>
            <a:ext cx="8229600" cy="46178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CONSÉQUENCES DE L’ACTIVATION DE LA PKC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art-db505648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6114" b="6114"/>
          <a:stretch>
            <a:fillRect/>
          </a:stretch>
        </p:blipFill>
        <p:spPr bwMode="auto">
          <a:xfrm>
            <a:off x="533400" y="1981200"/>
            <a:ext cx="8077199" cy="47243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AUGMENTATION DU FLUX DE LA VOIE DE L’HEXOAMINE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Figure 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4364" r="6546"/>
          <a:stretch>
            <a:fillRect/>
          </a:stretch>
        </p:blipFill>
        <p:spPr bwMode="auto">
          <a:xfrm>
            <a:off x="533400" y="1981200"/>
            <a:ext cx="8000999" cy="4724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VOIE POLYOL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Picture 3" descr="Figure 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53400" cy="4876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2286000" y="457200"/>
            <a:ext cx="4343400" cy="1143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HYPERGLYCÉMIE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7467600" y="3200400"/>
            <a:ext cx="800100" cy="3429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Sorbitol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391400" y="3810000"/>
            <a:ext cx="1257300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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 Myoinositol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 Osmolarité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7467600" y="4648200"/>
            <a:ext cx="914400" cy="457200"/>
          </a:xfrm>
          <a:prstGeom prst="rect">
            <a:avLst/>
          </a:prstGeom>
          <a:ln w="28575"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Altération cellulaire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3276600" y="3124200"/>
            <a:ext cx="1219200" cy="304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DAG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029200" y="2286000"/>
            <a:ext cx="2057400" cy="5334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HEXOSAMINE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52400" y="3200400"/>
            <a:ext cx="10668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AGEs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228600" y="3733800"/>
            <a:ext cx="990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LDL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 3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Glyco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 3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sylatées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28600" y="4572000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  <a:sym typeface="Wingdings 3" pitchFamily="18" charset="2"/>
              </a:rPr>
              <a:t>A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bsorption par scavengers dans intima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Batang" pitchFamily="18" charset="-127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28600" y="54102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Modifications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oxydatives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828800" y="3657600"/>
            <a:ext cx="762000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AGE /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RAGE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828800" y="4343400"/>
            <a:ext cx="800100" cy="8001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Proces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sus athéro scléreux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276600" y="3657600"/>
            <a:ext cx="1524000" cy="3810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Activation PCK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038600" y="4267200"/>
            <a:ext cx="1371600" cy="4572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Expression des gènes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altérés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95600" y="4343400"/>
            <a:ext cx="914400" cy="3810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T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GF </a:t>
            </a: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β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486400" y="3124200"/>
            <a:ext cx="1371600" cy="762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Glusamine </a:t>
            </a:r>
            <a:r>
              <a:rPr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UDP </a:t>
            </a:r>
            <a:r>
              <a:rPr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  <a:sym typeface="Wingdings 3" pitchFamily="18" charset="2"/>
              </a:rPr>
              <a:t>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638800" y="4114800"/>
            <a:ext cx="99060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Û"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GF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Batang" pitchFamily="18" charset="-127"/>
                <a:cs typeface="Times New Roman" pitchFamily="18" charset="0"/>
                <a:sym typeface="Wingdings 3" pitchFamily="18" charset="2"/>
              </a:rPr>
              <a:t>β1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Û"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  <a:sym typeface="Wingdings 3" pitchFamily="18" charset="2"/>
              </a:rPr>
              <a:t>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Ac. Pl.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590800" y="5334000"/>
            <a:ext cx="3581400" cy="1219200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2857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COMPLICATIONS DU DIABÈTE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7772400" y="1828800"/>
            <a:ext cx="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endCxn id="4124" idx="1"/>
          </p:cNvCxnSpPr>
          <p:nvPr/>
        </p:nvCxnSpPr>
        <p:spPr>
          <a:xfrm>
            <a:off x="1143000" y="3886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162800" y="2286000"/>
            <a:ext cx="1447800" cy="533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POLYOL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400" y="2286000"/>
            <a:ext cx="21336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GLYCOSYLATION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286000"/>
            <a:ext cx="2133600" cy="533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PKC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57200" y="2057400"/>
            <a:ext cx="457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95300" y="3009900"/>
            <a:ext cx="3810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09600" y="3657600"/>
            <a:ext cx="152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09600" y="4495800"/>
            <a:ext cx="152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09600" y="5334000"/>
            <a:ext cx="152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09600" y="5943600"/>
            <a:ext cx="152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5800" y="6019800"/>
            <a:ext cx="16764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26" idx="3"/>
          </p:cNvCxnSpPr>
          <p:nvPr/>
        </p:nvCxnSpPr>
        <p:spPr>
          <a:xfrm flipV="1">
            <a:off x="1219200" y="3352800"/>
            <a:ext cx="914400" cy="190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981200" y="3505200"/>
            <a:ext cx="304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057400" y="4191000"/>
            <a:ext cx="152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943100" y="5372100"/>
            <a:ext cx="381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33600" y="5562600"/>
            <a:ext cx="3810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5906294" y="3009900"/>
            <a:ext cx="227806" cy="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05500" y="4000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715000" y="5105400"/>
            <a:ext cx="6096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2" idx="2"/>
          </p:cNvCxnSpPr>
          <p:nvPr/>
        </p:nvCxnSpPr>
        <p:spPr>
          <a:xfrm rot="5400000">
            <a:off x="3657600" y="2971800"/>
            <a:ext cx="304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3695700" y="35433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3352800" y="4191000"/>
            <a:ext cx="304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457700" y="41529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3276600" y="4953000"/>
            <a:ext cx="4572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4458494" y="4914900"/>
            <a:ext cx="380206" cy="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7620794" y="2971800"/>
            <a:ext cx="304006" cy="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58100" y="36957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7696200" y="4419600"/>
            <a:ext cx="304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7505700" y="5524500"/>
            <a:ext cx="838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0800000">
            <a:off x="6400800" y="5943600"/>
            <a:ext cx="15240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276600" y="1905000"/>
            <a:ext cx="76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372100" y="1866900"/>
            <a:ext cx="838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72200" y="1371600"/>
            <a:ext cx="1600200" cy="457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 flipV="1">
            <a:off x="685800" y="1295400"/>
            <a:ext cx="1828800" cy="5334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30" grpId="0" animBg="1"/>
      <p:bldP spid="4129" grpId="0" animBg="1"/>
      <p:bldP spid="4128" grpId="0" animBg="1"/>
      <p:bldP spid="4127" grpId="0" animBg="1"/>
      <p:bldP spid="4126" grpId="0" animBg="1"/>
      <p:bldP spid="4125" grpId="0" animBg="1"/>
      <p:bldP spid="4108" grpId="0" animBg="1"/>
      <p:bldP spid="4107" grpId="0" animBg="1"/>
      <p:bldP spid="4124" grpId="0" animBg="1"/>
      <p:bldP spid="4109" grpId="0" animBg="1"/>
      <p:bldP spid="4123" grpId="0" animBg="1"/>
      <p:bldP spid="4110" grpId="0" animBg="1"/>
      <p:bldP spid="4111" grpId="0" animBg="1"/>
      <p:bldP spid="4122" grpId="0" animBg="1"/>
      <p:bldP spid="4106" grpId="0" animBg="1"/>
      <p:bldP spid="4105" grpId="0" animBg="1"/>
      <p:bldP spid="4116" grpId="0" animBg="1"/>
      <p:bldP spid="50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3334" t="45035" r="12000" b="19771"/>
          <a:stretch>
            <a:fillRect/>
          </a:stretch>
        </p:blipFill>
        <p:spPr bwMode="auto">
          <a:xfrm>
            <a:off x="152400" y="381000"/>
            <a:ext cx="86868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0" y="5715000"/>
            <a:ext cx="1752600" cy="457200"/>
          </a:xfrm>
          <a:prstGeom prst="rect">
            <a:avLst/>
          </a:prstGeom>
          <a:solidFill>
            <a:srgbClr val="90B8FF"/>
          </a:solidFill>
          <a:ln>
            <a:solidFill>
              <a:srgbClr val="8E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Batang" pitchFamily="18" charset="-127"/>
              </a:rPr>
              <a:t>Prothrombotic activity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ea typeface="Batang" pitchFamily="18" charset="-127"/>
              </a:rPr>
              <a:t>↑</a:t>
            </a:r>
            <a:endParaRPr lang="en-US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4267200"/>
            <a:ext cx="990600" cy="304800"/>
          </a:xfrm>
          <a:prstGeom prst="rect">
            <a:avLst/>
          </a:prstGeom>
          <a:solidFill>
            <a:srgbClr val="90B8FF"/>
          </a:solidFill>
          <a:ln>
            <a:solidFill>
              <a:srgbClr val="8E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Inflam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mation↑</a:t>
            </a:r>
            <a:endParaRPr lang="en-US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7086600" y="4419600"/>
            <a:ext cx="457200" cy="158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962400" y="4343400"/>
            <a:ext cx="1828800" cy="1295400"/>
          </a:xfrm>
          <a:prstGeom prst="straightConnector1">
            <a:avLst/>
          </a:prstGeom>
          <a:ln w="38100">
            <a:solidFill>
              <a:srgbClr val="0524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066800"/>
          </a:xfrm>
          <a:solidFill>
            <a:srgbClr val="90B8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ENDOTHELIAL DYSFUNCTION LEADS TO IMBALANCE OF FACTORS, RESULTING IN VASCULAR DISEASE</a:t>
            </a:r>
            <a:b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Vogel (Am J Med)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381000"/>
            <a:ext cx="8686800" cy="0"/>
          </a:xfrm>
          <a:prstGeom prst="line">
            <a:avLst/>
          </a:prstGeom>
          <a:ln w="38100">
            <a:solidFill>
              <a:srgbClr val="05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295400"/>
          </a:xfr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L’ADENOSINE TRIPHOSPHATE (ATP)</a:t>
            </a:r>
            <a:b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VEHICULE D’ÉNERGIE</a:t>
            </a:r>
            <a:endParaRPr lang="en-US" sz="36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atp"/>
          <p:cNvPicPr>
            <a:picLocks noGrp="1"/>
          </p:cNvPicPr>
          <p:nvPr>
            <p:ph idx="1"/>
          </p:nvPr>
        </p:nvPicPr>
        <p:blipFill>
          <a:blip r:embed="rId2" cstate="print">
            <a:lum bright="-12000" contrast="10000"/>
          </a:blip>
          <a:stretch>
            <a:fillRect/>
          </a:stretch>
        </p:blipFill>
        <p:spPr bwMode="auto">
          <a:xfrm>
            <a:off x="457200" y="2057400"/>
            <a:ext cx="8001000" cy="4572000"/>
          </a:xfrm>
          <a:prstGeom prst="rect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44450"/>
            <a:contourClr>
              <a:schemeClr val="bg2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 cmpd="tri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1219200"/>
            <a:ext cx="2362200" cy="762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rgbClr val="92D05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DYSFONCTION ENDOTHÉLIALE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228600" y="152400"/>
            <a:ext cx="30480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bg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STRESS OXYDATIF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Times New Roman" pitchFamily="18" charset="0"/>
              </a:rPr>
              <a:t>(SUPEROXYDE)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152400"/>
            <a:ext cx="48768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FACTEURS DE RISQUE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LDL. Tr.          HTA        Diabète       Tabac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239000" y="2286000"/>
            <a:ext cx="1905000" cy="1066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NF-Kb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TNF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α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Cytokines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29200" y="3429000"/>
            <a:ext cx="2514600" cy="1066800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Growth Factors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Dépôts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lipides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0" y="3124200"/>
            <a:ext cx="2743200" cy="121920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I.1 du Pl.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Fact. VII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sym typeface="Wingdings"/>
              </a:rPr>
              <a:t>Fibrin.↑ VCAM-1.↑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90800" y="4572000"/>
            <a:ext cx="1828800" cy="9906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plaquettes GB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39000" y="4495800"/>
            <a:ext cx="1752600" cy="1600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Protéolyse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 Plaque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4000" y="4800600"/>
            <a:ext cx="1524000" cy="762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Lésions Vx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Remodelage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0" y="1905000"/>
            <a:ext cx="3429000" cy="1295400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. SRAA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Prostacycline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Endothéline↑ 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Thromboxane A2↑</a:t>
            </a:r>
            <a:endParaRPr lang="en-US" sz="16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029200" y="2286000"/>
            <a:ext cx="2133600" cy="8382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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ONOO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GF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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3429000" y="381000"/>
            <a:ext cx="533400" cy="304800"/>
          </a:xfrm>
          <a:prstGeom prst="leftRightArrow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stCxn id="6" idx="1"/>
          </p:cNvCxnSpPr>
          <p:nvPr/>
        </p:nvCxnSpPr>
        <p:spPr>
          <a:xfrm rot="10800000" flipV="1">
            <a:off x="2362200" y="1600200"/>
            <a:ext cx="1219200" cy="304800"/>
          </a:xfrm>
          <a:prstGeom prst="straightConnector1">
            <a:avLst/>
          </a:prstGeom>
          <a:ln w="28575">
            <a:solidFill>
              <a:srgbClr val="CF92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10394" y="3961606"/>
            <a:ext cx="1524000" cy="1588"/>
          </a:xfrm>
          <a:prstGeom prst="straightConnector1">
            <a:avLst/>
          </a:prstGeom>
          <a:ln w="28575">
            <a:solidFill>
              <a:srgbClr val="CF92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429397" y="2590403"/>
            <a:ext cx="1066800" cy="794"/>
          </a:xfrm>
          <a:prstGeom prst="straightConnector1">
            <a:avLst/>
          </a:prstGeom>
          <a:ln w="28575">
            <a:solidFill>
              <a:srgbClr val="FFB3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810794" y="4419600"/>
            <a:ext cx="304006" cy="794"/>
          </a:xfrm>
          <a:prstGeom prst="straightConnector1">
            <a:avLst/>
          </a:prstGeom>
          <a:ln w="28575">
            <a:solidFill>
              <a:srgbClr val="FFB3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867400" y="1905000"/>
            <a:ext cx="609600" cy="1588"/>
          </a:xfrm>
          <a:prstGeom prst="straightConnector1">
            <a:avLst/>
          </a:prstGeom>
          <a:ln w="28575">
            <a:solidFill>
              <a:srgbClr val="99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943600" y="1600200"/>
            <a:ext cx="228600" cy="0"/>
          </a:xfrm>
          <a:prstGeom prst="line">
            <a:avLst/>
          </a:prstGeom>
          <a:ln w="28575">
            <a:solidFill>
              <a:srgbClr val="99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020594" y="3276600"/>
            <a:ext cx="304006" cy="794"/>
          </a:xfrm>
          <a:prstGeom prst="straightConnector1">
            <a:avLst/>
          </a:prstGeom>
          <a:ln w="28575">
            <a:solidFill>
              <a:srgbClr val="99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057900" y="4610100"/>
            <a:ext cx="228600" cy="1588"/>
          </a:xfrm>
          <a:prstGeom prst="straightConnector1">
            <a:avLst/>
          </a:prstGeom>
          <a:ln w="28575">
            <a:solidFill>
              <a:srgbClr val="99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43600" y="1371600"/>
            <a:ext cx="2286000" cy="0"/>
          </a:xfrm>
          <a:prstGeom prst="line">
            <a:avLst/>
          </a:prstGeom>
          <a:ln w="28575"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7811294" y="1789906"/>
            <a:ext cx="838200" cy="1588"/>
          </a:xfrm>
          <a:prstGeom prst="straightConnector1">
            <a:avLst/>
          </a:prstGeom>
          <a:ln w="28575">
            <a:solidFill>
              <a:srgbClr val="FF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7734300" y="3924300"/>
            <a:ext cx="990600" cy="1588"/>
          </a:xfrm>
          <a:prstGeom prst="straightConnector1">
            <a:avLst/>
          </a:prstGeom>
          <a:ln w="28575">
            <a:solidFill>
              <a:srgbClr val="FF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" y="4724400"/>
            <a:ext cx="198120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Constriction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71800" y="5638800"/>
            <a:ext cx="3581400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rgbClr val="92D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convex"/>
            <a:extrusionClr>
              <a:srgbClr val="FFFF00"/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ATHÉROSCLÉREUSES DU DIABÈTE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876300" y="1409700"/>
            <a:ext cx="99060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lgDash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57400" y="1066800"/>
            <a:ext cx="6248400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1943894" y="951706"/>
            <a:ext cx="22860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810500" y="1638300"/>
            <a:ext cx="1143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8600" y="5638800"/>
            <a:ext cx="2209800" cy="685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</a:t>
            </a:r>
          </a:p>
          <a:p>
            <a:pPr algn="ctr"/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Homocystéinémie</a:t>
            </a:r>
            <a:endParaRPr lang="en-US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VOIES ÉNERGÉTIQUES.</a:t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GLYCOLYSE</a:t>
            </a:r>
            <a:endParaRPr lang="en-US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Content Placeholder 5" descr="jpg_global_metabolism_0807_hij"/>
          <p:cNvPicPr>
            <a:picLocks noGrp="1"/>
          </p:cNvPicPr>
          <p:nvPr>
            <p:ph idx="1"/>
          </p:nvPr>
        </p:nvPicPr>
        <p:blipFill>
          <a:blip r:embed="rId3" cstate="print">
            <a:lum bright="-12000" contrast="-4000"/>
          </a:blip>
          <a:srcRect/>
          <a:stretch>
            <a:fillRect/>
          </a:stretch>
        </p:blipFill>
        <p:spPr bwMode="auto">
          <a:xfrm>
            <a:off x="457200" y="1447800"/>
            <a:ext cx="8153399" cy="5257799"/>
          </a:xfrm>
          <a:prstGeom prst="rect">
            <a:avLst/>
          </a:prstGeom>
          <a:solidFill>
            <a:srgbClr val="C0C0C0"/>
          </a:solidFill>
          <a:ln w="38100" cmpd="sng">
            <a:solidFill>
              <a:srgbClr val="3366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1066800"/>
            <a:ext cx="8839200" cy="5638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37338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mpd="thickThin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 smtClean="0">
                <a:latin typeface="+mj-lt"/>
              </a:rPr>
              <a:t>                      </a:t>
            </a:r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ndalus" pitchFamily="2" charset="-78"/>
              </a:rPr>
              <a:t>O                                                                  O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  <a:cs typeface="Andalus" pitchFamily="2" charset="-78"/>
            </a:endParaRPr>
          </a:p>
          <a:p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ndalus" pitchFamily="2" charset="-78"/>
              </a:rPr>
              <a:t>                     ||                                                                  ||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  <a:cs typeface="Andalus" pitchFamily="2" charset="-78"/>
            </a:endParaRPr>
          </a:p>
          <a:p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2CH</a:t>
            </a:r>
            <a:r>
              <a:rPr lang="en-GB" sz="1100" b="1" baseline="-25000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3</a:t>
            </a:r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 – C – COOH + 2CoA - SH </a:t>
            </a:r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  <a:sym typeface="Symbol"/>
              </a:rPr>
              <a:t></a:t>
            </a:r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 2CH</a:t>
            </a:r>
            <a:r>
              <a:rPr lang="en-GB" sz="1100" b="1" baseline="-25000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3</a:t>
            </a:r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 – C –S CoA + 2CO</a:t>
            </a:r>
            <a:r>
              <a:rPr lang="en-GB" sz="1100" b="1" baseline="-25000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2</a:t>
            </a:r>
            <a:r>
              <a:rPr lang="en-GB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 – 4H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  <a:ea typeface="Batang" pitchFamily="18" charset="-127"/>
              <a:cs typeface="Andalus" pitchFamily="2" charset="-78"/>
            </a:endParaRPr>
          </a:p>
          <a:p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Batang" pitchFamily="18" charset="-127"/>
                <a:cs typeface="Andalus" pitchFamily="2" charset="-78"/>
              </a:rPr>
              <a:t>Acide Pyruvique      Coenzyme A    Acétyle Coenzyme A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  <a:ea typeface="Batang" pitchFamily="18" charset="-127"/>
              <a:cs typeface="Andalus" pitchFamily="2" charset="-78"/>
            </a:endParaRPr>
          </a:p>
          <a:p>
            <a:pPr algn="ctr"/>
            <a:r>
              <a:rPr lang="en-US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Andalus" pitchFamily="2" charset="-78"/>
              </a:rPr>
              <a:t> </a:t>
            </a:r>
            <a:endParaRPr lang="en-US" sz="1100" b="1" dirty="0">
              <a:solidFill>
                <a:schemeClr val="tx2">
                  <a:lumMod val="10000"/>
                </a:schemeClr>
              </a:solidFill>
              <a:latin typeface="+mj-lt"/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200400"/>
            <a:ext cx="35052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smtClean="0"/>
              <a:t>                   </a:t>
            </a:r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H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Substrat   |    + NAD           </a:t>
            </a:r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  <a:sym typeface="Symbol"/>
              </a:rPr>
              <a:t></a:t>
            </a:r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           NADH + H + Substrat</a:t>
            </a:r>
            <a:endParaRPr lang="en-US" sz="1100" b="1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fr-FR" sz="11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                H                Déshydrogénase</a:t>
            </a:r>
            <a:endParaRPr lang="en-US" sz="11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CYCLE DE L’ACIDE CITRIQUE DE KREBS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612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TRANSPORT INTRA- MITOCHONDRIAL DES ÉLECTRONS</a:t>
            </a:r>
            <a:endParaRPr lang="en-US" sz="36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0609" t="20780" r="31561" b="10135"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COMPLEXES ACCEPTEURS D’ELECTRONS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Overview of Oxidative Phosphorylation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-6000"/>
          </a:blip>
          <a:srcRect/>
          <a:stretch>
            <a:fillRect/>
          </a:stretch>
        </p:blipFill>
        <p:spPr bwMode="auto">
          <a:xfrm>
            <a:off x="762000" y="1905000"/>
            <a:ext cx="7696200" cy="47244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136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STRESS OXYDATIF</a:t>
            </a:r>
            <a:br>
              <a:rPr lang="en-US" sz="36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i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(TRAVERSÉE MITOCHONDRIALE DES IONS D’HYDROGÈNE)</a:t>
            </a:r>
            <a:endParaRPr lang="en-US" sz="2400" b="1" i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Content Placeholder 5" descr="oxyd phos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3"/>
          <a:stretch>
            <a:fillRect/>
          </a:stretch>
        </p:blipFill>
        <p:spPr>
          <a:xfrm>
            <a:off x="457200" y="1447801"/>
            <a:ext cx="8229600" cy="52577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1600200"/>
            <a:ext cx="3733800" cy="1676400"/>
          </a:xfrm>
          <a:prstGeom prst="rect">
            <a:avLst/>
          </a:prstGeom>
          <a:ln w="28575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 OXYDE ET </a:t>
            </a:r>
            <a:br>
              <a:rPr lang="en-US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SYSTÈME ANTI OXYDANT </a:t>
            </a:r>
            <a:endParaRPr lang="en-US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2057400"/>
            <a:ext cx="7696200" cy="4419600"/>
          </a:xfrm>
          <a:prstGeom prst="rect">
            <a:avLst/>
          </a:prstGeom>
          <a:ln w="762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Connector 5"/>
          <p:cNvCxnSpPr/>
          <p:nvPr/>
        </p:nvCxnSpPr>
        <p:spPr>
          <a:xfrm rot="5400000">
            <a:off x="6134100" y="4305300"/>
            <a:ext cx="4343400" cy="0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422</Words>
  <Application>Microsoft Office PowerPoint</Application>
  <PresentationFormat>On-screen Show (4:3)</PresentationFormat>
  <Paragraphs>140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RELATION ENTRE L’HYPERGLYCÉMIE  &amp; L’ATTEINTE CARDIO VASCULAIRE</vt:lpstr>
      <vt:lpstr>RELATION ENTRE L’HYPERGLYCÉMIE  &amp; L’ATTEINTE CARDIO VASCULAIRE</vt:lpstr>
      <vt:lpstr>L’ADENOSINE TRIPHOSPHATE (ATP) VEHICULE D’ÉNERGIE</vt:lpstr>
      <vt:lpstr>VOIES ÉNERGÉTIQUES. GLYCOLYSE</vt:lpstr>
      <vt:lpstr>CYCLE DE L’ACIDE CITRIQUE DE KREBS</vt:lpstr>
      <vt:lpstr>TRANSPORT INTRA- MITOCHONDRIAL DES ÉLECTRONS</vt:lpstr>
      <vt:lpstr>COMPLEXES ACCEPTEURS D’ELECTRONS</vt:lpstr>
      <vt:lpstr>STRESS OXYDATIF (TRAVERSÉE MITOCHONDRIALE DES IONS D’HYDROGÈNE)</vt:lpstr>
      <vt:lpstr>HYPER OXYDE ET  SYSTÈME ANTI OXYDANT </vt:lpstr>
      <vt:lpstr>CRITERES DU SYNDROME X</vt:lpstr>
      <vt:lpstr>ADIPOKINES SÉCRÉTÉES  PAR LE TISSU ADIPEUX</vt:lpstr>
      <vt:lpstr>PEROXYDATION LIPIDIQUE</vt:lpstr>
      <vt:lpstr>PATHOLOGIES INDUITES  PAR LE STRESS OXYDATIF.</vt:lpstr>
      <vt:lpstr>Slide 14</vt:lpstr>
      <vt:lpstr>INHIBITION DU GAPDH PAR LA PPARP  (D’après Hofman et Brownlee)</vt:lpstr>
      <vt:lpstr>CONSÉQUENCES DE L’INHIBITION DU GAPDH  (D’après Hofman et Brownlee) </vt:lpstr>
      <vt:lpstr>Slide 17</vt:lpstr>
      <vt:lpstr>HYPERTENSION &amp; HYPERGLYCÉMIE</vt:lpstr>
      <vt:lpstr>VOIES DES PERTURBATIONS MÉTABOLIQUES LIÉES À L’HYPERGLYCÉMIE</vt:lpstr>
      <vt:lpstr>GLYCOLISATION NON ENZYMATIQUE</vt:lpstr>
      <vt:lpstr>ACTION DES AGEs INDÉPENDANTE DES RÉCEPTEURS</vt:lpstr>
      <vt:lpstr>ACTION À PARTIR DES RÉCEPTEURS</vt:lpstr>
      <vt:lpstr>CONSÉQUENCES DES AGEs</vt:lpstr>
      <vt:lpstr>CONSÉQUENCES DES AGEs/RAGEs</vt:lpstr>
      <vt:lpstr>CONSÉQUENCES DE L’ACTIVATION DE LA PKC</vt:lpstr>
      <vt:lpstr>AUGMENTATION DU FLUX DE LA VOIE DE L’HEXOAMINE</vt:lpstr>
      <vt:lpstr>VOIE POLYOL </vt:lpstr>
      <vt:lpstr>Slide 28</vt:lpstr>
      <vt:lpstr>ENDOTHELIAL DYSFUNCTION LEADS TO IMBALANCE OF FACTORS, RESULTING IN VASCULAR DISEASE  Vogel (Am J Med)</vt:lpstr>
      <vt:lpstr>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25</cp:revision>
  <dcterms:created xsi:type="dcterms:W3CDTF">2010-10-08T10:24:39Z</dcterms:created>
  <dcterms:modified xsi:type="dcterms:W3CDTF">2010-10-08T14:17:47Z</dcterms:modified>
</cp:coreProperties>
</file>