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90" r:id="rId2"/>
    <p:sldId id="635" r:id="rId3"/>
    <p:sldId id="637" r:id="rId4"/>
    <p:sldId id="636" r:id="rId5"/>
    <p:sldId id="620" r:id="rId6"/>
    <p:sldId id="638" r:id="rId7"/>
    <p:sldId id="639" r:id="rId8"/>
    <p:sldId id="640" r:id="rId9"/>
    <p:sldId id="628" r:id="rId10"/>
    <p:sldId id="622" r:id="rId11"/>
    <p:sldId id="642" r:id="rId12"/>
    <p:sldId id="63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B2C03" mc:Ignorable=""/>
    <a:srgbClr xmlns:mc="http://schemas.openxmlformats.org/markup-compatibility/2006" xmlns:a14="http://schemas.microsoft.com/office/drawing/2010/main" val="792D2B" mc:Ignorable=""/>
    <a:srgbClr xmlns:mc="http://schemas.openxmlformats.org/markup-compatibility/2006" xmlns:a14="http://schemas.microsoft.com/office/drawing/2010/main" val="F33A1B" mc:Ignorable=""/>
    <a:srgbClr xmlns:mc="http://schemas.openxmlformats.org/markup-compatibility/2006" xmlns:a14="http://schemas.microsoft.com/office/drawing/2010/main" val="3A2BFF" mc:Ignorable=""/>
    <a:srgbClr xmlns:mc="http://schemas.openxmlformats.org/markup-compatibility/2006" xmlns:a14="http://schemas.microsoft.com/office/drawing/2010/main" val="473FEB" mc:Ignorable=""/>
    <a:srgbClr xmlns:mc="http://schemas.openxmlformats.org/markup-compatibility/2006" xmlns:a14="http://schemas.microsoft.com/office/drawing/2010/main" val="2017DB" mc:Ignorable=""/>
    <a:srgbClr xmlns:mc="http://schemas.openxmlformats.org/markup-compatibility/2006" xmlns:a14="http://schemas.microsoft.com/office/drawing/2010/main" val="31C5F9" mc:Ignorable=""/>
    <a:srgbClr xmlns:mc="http://schemas.openxmlformats.org/markup-compatibility/2006" xmlns:a14="http://schemas.microsoft.com/office/drawing/2010/main" val="13F929" mc:Ignorable=""/>
    <a:srgbClr xmlns:mc="http://schemas.openxmlformats.org/markup-compatibility/2006" xmlns:a14="http://schemas.microsoft.com/office/drawing/2010/main" val="04AC14" mc:Ignorable=""/>
    <a:srgbClr xmlns:mc="http://schemas.openxmlformats.org/markup-compatibility/2006" xmlns:a14="http://schemas.microsoft.com/office/drawing/2010/main" val="002882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0" autoAdjust="0"/>
    <p:restoredTop sz="84255" autoAdjust="0"/>
  </p:normalViewPr>
  <p:slideViewPr>
    <p:cSldViewPr>
      <p:cViewPr varScale="1">
        <p:scale>
          <a:sx n="71" d="100"/>
          <a:sy n="71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95692504946269E-2"/>
          <c:y val="4.8058250671719767E-2"/>
          <c:w val="0.88659674017907464"/>
          <c:h val="0.84027828003572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Feuil1!$A$2:$A$6</c:f>
              <c:strCache>
                <c:ptCount val="5"/>
                <c:pt idx="0">
                  <c:v>HTA</c:v>
                </c:pt>
                <c:pt idx="1">
                  <c:v>Tabac</c:v>
                </c:pt>
                <c:pt idx="2">
                  <c:v>Diabète</c:v>
                </c:pt>
                <c:pt idx="3">
                  <c:v>IDM</c:v>
                </c:pt>
                <c:pt idx="4">
                  <c:v>FA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1.7000000000000011</c:v>
                </c:pt>
                <c:pt idx="1">
                  <c:v>1.9</c:v>
                </c:pt>
                <c:pt idx="2">
                  <c:v>2.2000000000000002</c:v>
                </c:pt>
                <c:pt idx="3">
                  <c:v>3.3</c:v>
                </c:pt>
                <c:pt idx="4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strRef>
              <c:f>Feuil1!$A$2:$A$6</c:f>
              <c:strCache>
                <c:ptCount val="5"/>
                <c:pt idx="0">
                  <c:v>HTA</c:v>
                </c:pt>
                <c:pt idx="1">
                  <c:v>Tabac</c:v>
                </c:pt>
                <c:pt idx="2">
                  <c:v>Diabète</c:v>
                </c:pt>
                <c:pt idx="3">
                  <c:v>IDM</c:v>
                </c:pt>
                <c:pt idx="4">
                  <c:v>FA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1.6</c:v>
                </c:pt>
                <c:pt idx="1">
                  <c:v>1.3</c:v>
                </c:pt>
                <c:pt idx="2">
                  <c:v>1.7000000000000011</c:v>
                </c:pt>
                <c:pt idx="3">
                  <c:v>3.6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24640"/>
        <c:axId val="84238720"/>
      </c:barChart>
      <c:catAx>
        <c:axId val="8422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defRPr>
            </a:pPr>
            <a:endParaRPr lang="fr-FR"/>
          </a:p>
        </c:txPr>
        <c:crossAx val="84238720"/>
        <c:crosses val="autoZero"/>
        <c:auto val="1"/>
        <c:lblAlgn val="ctr"/>
        <c:lblOffset val="100"/>
        <c:noMultiLvlLbl val="0"/>
      </c:catAx>
      <c:valAx>
        <c:axId val="8423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defRPr>
            </a:pPr>
            <a:endParaRPr lang="fr-FR"/>
          </a:p>
        </c:txPr>
        <c:crossAx val="84224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2264405048808248E-2"/>
          <c:y val="0.20953950580228503"/>
          <c:w val="0.21210131991132875"/>
          <c:h val="0.18013277992543278"/>
        </c:manualLayout>
      </c:layout>
      <c:overlay val="0"/>
      <c:txPr>
        <a:bodyPr/>
        <a:lstStyle/>
        <a:p>
          <a:pPr>
            <a:defRPr b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1596940315013"/>
          <c:y val="5.6650116387535386E-2"/>
          <c:w val="0.85014725278485981"/>
          <c:h val="0.68201574203799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% AVC par an sans AVK</c:v>
                </c:pt>
              </c:strCache>
            </c:strRef>
          </c:tx>
          <c:invertIfNegative val="0"/>
          <c:val>
            <c:numRef>
              <c:f>Feuil1!$B$2:$B$7</c:f>
              <c:numCache>
                <c:formatCode>0.00%</c:formatCode>
                <c:ptCount val="6"/>
                <c:pt idx="0">
                  <c:v>4.9000000000000189E-3</c:v>
                </c:pt>
                <c:pt idx="1">
                  <c:v>1.5200000000000043E-2</c:v>
                </c:pt>
                <c:pt idx="2">
                  <c:v>2.5000000000000074E-2</c:v>
                </c:pt>
                <c:pt idx="3">
                  <c:v>5.2700000000000205E-2</c:v>
                </c:pt>
                <c:pt idx="4">
                  <c:v>6.0200000000000017E-2</c:v>
                </c:pt>
                <c:pt idx="5">
                  <c:v>6.8800000000000139E-2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% AVC par an avec AVK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FB2C03" mc:Ignorable=""/>
            </a:solidFill>
          </c:spPr>
          <c:invertIfNegative val="0"/>
          <c:val>
            <c:numRef>
              <c:f>Feuil1!$C$2:$C$7</c:f>
              <c:numCache>
                <c:formatCode>0.00%</c:formatCode>
                <c:ptCount val="6"/>
                <c:pt idx="0">
                  <c:v>2.5000000000000087E-3</c:v>
                </c:pt>
                <c:pt idx="1">
                  <c:v>7.2000000000000284E-3</c:v>
                </c:pt>
                <c:pt idx="2">
                  <c:v>1.2699999999999998E-2</c:v>
                </c:pt>
                <c:pt idx="3">
                  <c:v>2.2000000000000089E-2</c:v>
                </c:pt>
                <c:pt idx="4">
                  <c:v>2.35E-2</c:v>
                </c:pt>
                <c:pt idx="5">
                  <c:v>4.6000000000000013E-2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-25"/>
        <c:axId val="84312448"/>
        <c:axId val="84313984"/>
      </c:barChart>
      <c:catAx>
        <c:axId val="8431244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defRPr>
            </a:pPr>
            <a:endParaRPr lang="fr-FR"/>
          </a:p>
        </c:txPr>
        <c:crossAx val="84313984"/>
        <c:crosses val="autoZero"/>
        <c:auto val="1"/>
        <c:lblAlgn val="ctr"/>
        <c:lblOffset val="100"/>
        <c:noMultiLvlLbl val="0"/>
      </c:catAx>
      <c:valAx>
        <c:axId val="8431398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defRPr>
            </a:pPr>
            <a:endParaRPr lang="fr-FR"/>
          </a:p>
        </c:txPr>
        <c:crossAx val="84312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0411918960032"/>
          <c:y val="4.2420878056036913E-2"/>
          <c:w val="0.53363837640098344"/>
          <c:h val="0.74882217039888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Ablation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Mortalité à 1 an</c:v>
                </c:pt>
                <c:pt idx="1">
                  <c:v>AIT/AVC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1.6129032258064566E-3</c:v>
                </c:pt>
                <c:pt idx="1">
                  <c:v>1.6129032258064566E-3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Anti-arythmiques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Mortalité à 1 an</c:v>
                </c:pt>
                <c:pt idx="1">
                  <c:v>AIT/AVC</c:v>
                </c:pt>
              </c:strCache>
            </c:strRef>
          </c:cat>
          <c:val>
            <c:numRef>
              <c:f>Feuil1!$C$2:$C$3</c:f>
              <c:numCache>
                <c:formatCode>0.00%</c:formatCode>
                <c:ptCount val="2"/>
                <c:pt idx="0">
                  <c:v>2.1505376344086052E-3</c:v>
                </c:pt>
                <c:pt idx="1">
                  <c:v>5.3763440860215433E-4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21024"/>
        <c:axId val="109922560"/>
      </c:barChart>
      <c:catAx>
        <c:axId val="10992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09922560"/>
        <c:crosses val="autoZero"/>
        <c:auto val="1"/>
        <c:lblAlgn val="ctr"/>
        <c:lblOffset val="100"/>
        <c:noMultiLvlLbl val="0"/>
      </c:catAx>
      <c:valAx>
        <c:axId val="1099225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992102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4983132226546303"/>
          <c:y val="0.40712622948696148"/>
          <c:w val="0.34127985105966124"/>
          <c:h val="0.18574754102607777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2000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</a:defRPr>
      </a:pPr>
      <a:endParaRPr lang="fr-FR"/>
    </a:p>
  </c:txPr>
  <c:externalData r:id="rId1">
    <c:autoUpdate val="1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ED537-3650-462C-8CBF-138E7EFBA554}" type="doc">
      <dgm:prSet loTypeId="urn:microsoft.com/office/officeart/2005/8/layout/vList4#1" loCatId="list" qsTypeId="urn:microsoft.com/office/officeart/2005/8/quickstyle/3d2#1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828B7F1-7A38-455D-B477-FCE93AA6F3B8}">
      <dgm:prSet phldrT="[Texte]" custT="1"/>
      <dgm:spPr>
        <a:xfrm>
          <a:off x="0" y="1789730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Diabète 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6DE78A73-3E3E-4ABE-8944-CDD77DEEA865}" type="parTrans" cxnId="{5D429BD8-140E-4A0C-9832-4F9E58AF9718}">
      <dgm:prSet/>
      <dgm:spPr/>
      <dgm:t>
        <a:bodyPr/>
        <a:lstStyle/>
        <a:p>
          <a:endParaRPr lang="fr-FR"/>
        </a:p>
      </dgm:t>
    </dgm:pt>
    <dgm:pt modelId="{252B8B8F-DD45-42B5-B615-9016C694E958}" type="sibTrans" cxnId="{5D429BD8-140E-4A0C-9832-4F9E58AF9718}">
      <dgm:prSet/>
      <dgm:spPr/>
      <dgm:t>
        <a:bodyPr/>
        <a:lstStyle/>
        <a:p>
          <a:endParaRPr lang="fr-FR"/>
        </a:p>
      </dgm:t>
    </dgm:pt>
    <dgm:pt modelId="{D9856DE3-0EE3-4A90-9D33-DAFC1651BBF6}">
      <dgm:prSet phldrT="[Texte]" custT="1"/>
      <dgm:spPr>
        <a:xfrm>
          <a:off x="0" y="2386307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AVC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8C708252-E5F0-4CE6-8088-09F0A7663663}" type="parTrans" cxnId="{B91E8C87-704A-45DE-B8DF-28B7450F40EA}">
      <dgm:prSet/>
      <dgm:spPr/>
      <dgm:t>
        <a:bodyPr/>
        <a:lstStyle/>
        <a:p>
          <a:endParaRPr lang="fr-FR"/>
        </a:p>
      </dgm:t>
    </dgm:pt>
    <dgm:pt modelId="{54953540-2272-47C7-ADD4-04E0287D5DE8}" type="sibTrans" cxnId="{B91E8C87-704A-45DE-B8DF-28B7450F40EA}">
      <dgm:prSet/>
      <dgm:spPr/>
      <dgm:t>
        <a:bodyPr/>
        <a:lstStyle/>
        <a:p>
          <a:endParaRPr lang="fr-FR"/>
        </a:p>
      </dgm:t>
    </dgm:pt>
    <dgm:pt modelId="{F983411E-1AFC-4A98-BABE-9F44720B4AE2}">
      <dgm:prSet phldrT="[Texte]" custT="1"/>
      <dgm:spPr>
        <a:xfrm>
          <a:off x="0" y="0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fr-FR" sz="1600" dirty="0" smtClean="0">
              <a:latin typeface="+mn-lt"/>
              <a:ea typeface="+mn-ea"/>
              <a:cs typeface="+mn-cs"/>
            </a:rPr>
            <a:t>Insuffisance cardiaque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1518A8A7-9195-4288-A64A-479B47268946}" type="sibTrans" cxnId="{8937E307-9F4B-4262-B74B-E1273BD0CA6C}">
      <dgm:prSet/>
      <dgm:spPr/>
      <dgm:t>
        <a:bodyPr/>
        <a:lstStyle/>
        <a:p>
          <a:endParaRPr lang="fr-FR"/>
        </a:p>
      </dgm:t>
    </dgm:pt>
    <dgm:pt modelId="{762104EC-91C0-4698-84C0-F9BD5BB3A794}" type="parTrans" cxnId="{8937E307-9F4B-4262-B74B-E1273BD0CA6C}">
      <dgm:prSet/>
      <dgm:spPr/>
      <dgm:t>
        <a:bodyPr/>
        <a:lstStyle/>
        <a:p>
          <a:endParaRPr lang="fr-FR"/>
        </a:p>
      </dgm:t>
    </dgm:pt>
    <dgm:pt modelId="{27FB99E3-C7B7-4875-BC66-235392A60B5B}">
      <dgm:prSet custT="1"/>
      <dgm:spPr>
        <a:xfrm>
          <a:off x="0" y="612760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fr-FR" sz="1600" dirty="0" smtClean="0">
              <a:latin typeface="+mn-lt"/>
              <a:ea typeface="+mn-ea"/>
              <a:cs typeface="+mn-cs"/>
            </a:rPr>
            <a:t>Hypertension artérielle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035397AD-71FF-4DDF-AE94-C029FC8A0AA1}" type="parTrans" cxnId="{0284C47F-C47B-475B-88E1-BA1C0C1BFFD8}">
      <dgm:prSet/>
      <dgm:spPr/>
      <dgm:t>
        <a:bodyPr/>
        <a:lstStyle/>
        <a:p>
          <a:endParaRPr lang="fr-FR"/>
        </a:p>
      </dgm:t>
    </dgm:pt>
    <dgm:pt modelId="{C4A0A782-A81C-4E6A-AEB8-5B850E6576C4}" type="sibTrans" cxnId="{0284C47F-C47B-475B-88E1-BA1C0C1BFFD8}">
      <dgm:prSet/>
      <dgm:spPr/>
      <dgm:t>
        <a:bodyPr/>
        <a:lstStyle/>
        <a:p>
          <a:endParaRPr lang="fr-FR"/>
        </a:p>
      </dgm:t>
    </dgm:pt>
    <dgm:pt modelId="{86348131-B38F-4CFA-B479-1B93465825E2}">
      <dgm:prSet custT="1"/>
      <dgm:spPr>
        <a:xfrm>
          <a:off x="0" y="1215145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Age &gt; 75 ans 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82A2F4EC-EDB0-4594-A887-BDF2C83BDDAA}" type="parTrans" cxnId="{392CDE1B-DA47-471E-85A7-FB891912DCC7}">
      <dgm:prSet/>
      <dgm:spPr/>
      <dgm:t>
        <a:bodyPr/>
        <a:lstStyle/>
        <a:p>
          <a:endParaRPr lang="fr-FR"/>
        </a:p>
      </dgm:t>
    </dgm:pt>
    <dgm:pt modelId="{A4150BE2-836C-4C62-A12D-0EAC0C92F3BD}" type="sibTrans" cxnId="{392CDE1B-DA47-471E-85A7-FB891912DCC7}">
      <dgm:prSet/>
      <dgm:spPr/>
      <dgm:t>
        <a:bodyPr/>
        <a:lstStyle/>
        <a:p>
          <a:endParaRPr lang="fr-FR"/>
        </a:p>
      </dgm:t>
    </dgm:pt>
    <dgm:pt modelId="{7501D682-D975-4A88-AF3B-05E6E3957E9D}" type="pres">
      <dgm:prSet presAssocID="{928ED537-3650-462C-8CBF-138E7EFBA5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CFCA42-F9E1-489D-9A23-81254AA0771F}" type="pres">
      <dgm:prSet presAssocID="{F983411E-1AFC-4A98-BABE-9F44720B4AE2}" presName="comp" presStyleCnt="0"/>
      <dgm:spPr/>
      <dgm:t>
        <a:bodyPr/>
        <a:lstStyle/>
        <a:p>
          <a:endParaRPr lang="fr-FR"/>
        </a:p>
      </dgm:t>
    </dgm:pt>
    <dgm:pt modelId="{EF366D82-0094-4AE6-B270-667D30FB978A}" type="pres">
      <dgm:prSet presAssocID="{F983411E-1AFC-4A98-BABE-9F44720B4AE2}" presName="box" presStyleLbl="node1" presStyleIdx="0" presStyleCnt="5" custLinFactY="-61406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575610C4-F172-448E-9EEE-4E7C6024A315}" type="pres">
      <dgm:prSet presAssocID="{F983411E-1AFC-4A98-BABE-9F44720B4AE2}" presName="img" presStyleLbl="fgImgPlace1" presStyleIdx="0" presStyleCnt="5" custLinFactNeighborX="-1858" custLinFactNeighborY="2937"/>
      <dgm:spPr>
        <a:xfrm>
          <a:off x="42549" y="66977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gm:spPr>
      <dgm:t>
        <a:bodyPr/>
        <a:lstStyle/>
        <a:p>
          <a:endParaRPr lang="fr-FR"/>
        </a:p>
      </dgm:t>
    </dgm:pt>
    <dgm:pt modelId="{F0A3FBE1-44D7-47DA-A7BE-D411F2DCB199}" type="pres">
      <dgm:prSet presAssocID="{F983411E-1AFC-4A98-BABE-9F44720B4AE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1BED2A-AFD0-46BA-8BB9-24126B669650}" type="pres">
      <dgm:prSet presAssocID="{1518A8A7-9195-4288-A64A-479B47268946}" presName="spacer" presStyleCnt="0"/>
      <dgm:spPr/>
      <dgm:t>
        <a:bodyPr/>
        <a:lstStyle/>
        <a:p>
          <a:endParaRPr lang="fr-FR"/>
        </a:p>
      </dgm:t>
    </dgm:pt>
    <dgm:pt modelId="{E4E5527C-4B2F-4EB0-BCFA-FDD7F0501B6B}" type="pres">
      <dgm:prSet presAssocID="{27FB99E3-C7B7-4875-BC66-235392A60B5B}" presName="comp" presStyleCnt="0"/>
      <dgm:spPr/>
      <dgm:t>
        <a:bodyPr/>
        <a:lstStyle/>
        <a:p>
          <a:endParaRPr lang="fr-FR"/>
        </a:p>
      </dgm:t>
    </dgm:pt>
    <dgm:pt modelId="{7480E1E6-DFD3-4158-BF2D-CFF5EFDAC55E}" type="pres">
      <dgm:prSet presAssocID="{27FB99E3-C7B7-4875-BC66-235392A60B5B}" presName="box" presStyleLbl="node1" presStyleIdx="1" presStyleCnt="5" custLinFactNeighborY="298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2D6BEE6-3495-4F42-8565-BB9E8B5A7709}" type="pres">
      <dgm:prSet presAssocID="{27FB99E3-C7B7-4875-BC66-235392A60B5B}" presName="img" presStyleLbl="fgImgPlace1" presStyleIdx="1" presStyleCnt="5"/>
      <dgm:spPr>
        <a:xfrm>
          <a:off x="54234" y="650811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gm:spPr>
      <dgm:t>
        <a:bodyPr/>
        <a:lstStyle/>
        <a:p>
          <a:endParaRPr lang="fr-FR"/>
        </a:p>
      </dgm:t>
    </dgm:pt>
    <dgm:pt modelId="{226644C9-54A3-42CF-B18D-0BA37FDB028D}" type="pres">
      <dgm:prSet presAssocID="{27FB99E3-C7B7-4875-BC66-235392A60B5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6E2231-9A71-4650-9264-11323769088E}" type="pres">
      <dgm:prSet presAssocID="{C4A0A782-A81C-4E6A-AEB8-5B850E6576C4}" presName="spacer" presStyleCnt="0"/>
      <dgm:spPr/>
      <dgm:t>
        <a:bodyPr/>
        <a:lstStyle/>
        <a:p>
          <a:endParaRPr lang="fr-FR"/>
        </a:p>
      </dgm:t>
    </dgm:pt>
    <dgm:pt modelId="{972D4A78-BAF3-4C94-8731-2301C8C67CEA}" type="pres">
      <dgm:prSet presAssocID="{86348131-B38F-4CFA-B479-1B93465825E2}" presName="comp" presStyleCnt="0"/>
      <dgm:spPr/>
      <dgm:t>
        <a:bodyPr/>
        <a:lstStyle/>
        <a:p>
          <a:endParaRPr lang="fr-FR"/>
        </a:p>
      </dgm:t>
    </dgm:pt>
    <dgm:pt modelId="{B9438896-1402-4DDC-950C-66987790C495}" type="pres">
      <dgm:prSet presAssocID="{86348131-B38F-4CFA-B479-1B93465825E2}" presName="box" presStyleLbl="node1" presStyleIdx="2" presStyleCnt="5" custLinFactNeighborX="4" custLinFactNeighborY="405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5432916-3FD9-4B51-862A-DC839331AEDD}" type="pres">
      <dgm:prSet presAssocID="{86348131-B38F-4CFA-B479-1B93465825E2}" presName="img" presStyleLbl="fgImgPlace1" presStyleIdx="2" presStyleCnt="5" custLinFactNeighborX="2761" custLinFactNeighborY="9044"/>
      <dgm:spPr>
        <a:xfrm>
          <a:off x="71597" y="1286627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gm:spPr>
      <dgm:t>
        <a:bodyPr/>
        <a:lstStyle/>
        <a:p>
          <a:endParaRPr lang="fr-FR"/>
        </a:p>
      </dgm:t>
    </dgm:pt>
    <dgm:pt modelId="{C97C8E25-F908-442B-83DC-43D3F5D9239C}" type="pres">
      <dgm:prSet presAssocID="{86348131-B38F-4CFA-B479-1B93465825E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C3746D-1CA3-4463-AE1F-D963B2CA4F45}" type="pres">
      <dgm:prSet presAssocID="{A4150BE2-836C-4C62-A12D-0EAC0C92F3BD}" presName="spacer" presStyleCnt="0"/>
      <dgm:spPr/>
      <dgm:t>
        <a:bodyPr/>
        <a:lstStyle/>
        <a:p>
          <a:endParaRPr lang="fr-FR"/>
        </a:p>
      </dgm:t>
    </dgm:pt>
    <dgm:pt modelId="{77C48E37-1F03-4E8D-A395-0230D10D7158}" type="pres">
      <dgm:prSet presAssocID="{6828B7F1-7A38-455D-B477-FCE93AA6F3B8}" presName="comp" presStyleCnt="0"/>
      <dgm:spPr/>
      <dgm:t>
        <a:bodyPr/>
        <a:lstStyle/>
        <a:p>
          <a:endParaRPr lang="fr-FR"/>
        </a:p>
      </dgm:t>
    </dgm:pt>
    <dgm:pt modelId="{C33E88F6-CDC2-42D9-8265-B628D2F736CE}" type="pres">
      <dgm:prSet presAssocID="{6828B7F1-7A38-455D-B477-FCE93AA6F3B8}" presName="box" presStyleLbl="node1" presStyleIdx="3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4A56E299-CAB8-47B2-9454-9D3E0290CAF4}" type="pres">
      <dgm:prSet presAssocID="{6828B7F1-7A38-455D-B477-FCE93AA6F3B8}" presName="img" presStyleLbl="fgImgPlace1" presStyleIdx="3" presStyleCnt="5"/>
      <dgm:spPr>
        <a:xfrm>
          <a:off x="54234" y="1843964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gm:spPr>
      <dgm:t>
        <a:bodyPr/>
        <a:lstStyle/>
        <a:p>
          <a:endParaRPr lang="fr-FR"/>
        </a:p>
      </dgm:t>
    </dgm:pt>
    <dgm:pt modelId="{5DDDFEDA-696F-42F0-83E0-852DFF0078CB}" type="pres">
      <dgm:prSet presAssocID="{6828B7F1-7A38-455D-B477-FCE93AA6F3B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6FC65-896B-4BEE-AB48-5F51FF8A2523}" type="pres">
      <dgm:prSet presAssocID="{252B8B8F-DD45-42B5-B615-9016C694E958}" presName="spacer" presStyleCnt="0"/>
      <dgm:spPr/>
      <dgm:t>
        <a:bodyPr/>
        <a:lstStyle/>
        <a:p>
          <a:endParaRPr lang="fr-FR"/>
        </a:p>
      </dgm:t>
    </dgm:pt>
    <dgm:pt modelId="{735CEDA5-C682-4316-9F33-2DDC3E492EE1}" type="pres">
      <dgm:prSet presAssocID="{D9856DE3-0EE3-4A90-9D33-DAFC1651BBF6}" presName="comp" presStyleCnt="0"/>
      <dgm:spPr/>
      <dgm:t>
        <a:bodyPr/>
        <a:lstStyle/>
        <a:p>
          <a:endParaRPr lang="fr-FR"/>
        </a:p>
      </dgm:t>
    </dgm:pt>
    <dgm:pt modelId="{12BEEFFA-4EE6-4BBA-A8B2-CAB897111773}" type="pres">
      <dgm:prSet presAssocID="{D9856DE3-0EE3-4A90-9D33-DAFC1651BBF6}" presName="box" presStyleLbl="node1" presStyleIdx="4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5E2CD0C-670A-45E2-946C-4B6299378E57}" type="pres">
      <dgm:prSet presAssocID="{D9856DE3-0EE3-4A90-9D33-DAFC1651BBF6}" presName="img" presStyleLbl="fgImgPlace1" presStyleIdx="4" presStyleCnt="5"/>
      <dgm:spPr>
        <a:xfrm>
          <a:off x="54234" y="2440541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gm:spPr>
      <dgm:t>
        <a:bodyPr/>
        <a:lstStyle/>
        <a:p>
          <a:endParaRPr lang="fr-FR"/>
        </a:p>
      </dgm:t>
    </dgm:pt>
    <dgm:pt modelId="{C968B1BB-9C3B-4681-A2DA-CEBA66C05174}" type="pres">
      <dgm:prSet presAssocID="{D9856DE3-0EE3-4A90-9D33-DAFC1651BBF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91E8C87-704A-45DE-B8DF-28B7450F40EA}" srcId="{928ED537-3650-462C-8CBF-138E7EFBA554}" destId="{D9856DE3-0EE3-4A90-9D33-DAFC1651BBF6}" srcOrd="4" destOrd="0" parTransId="{8C708252-E5F0-4CE6-8088-09F0A7663663}" sibTransId="{54953540-2272-47C7-ADD4-04E0287D5DE8}"/>
    <dgm:cxn modelId="{EA8E8090-9F75-4ECB-A8AB-73B2911F04DC}" type="presOf" srcId="{D9856DE3-0EE3-4A90-9D33-DAFC1651BBF6}" destId="{12BEEFFA-4EE6-4BBA-A8B2-CAB897111773}" srcOrd="0" destOrd="0" presId="urn:microsoft.com/office/officeart/2005/8/layout/vList4#1"/>
    <dgm:cxn modelId="{E8221DBE-E26D-4605-9AE8-917566245C7D}" type="presOf" srcId="{F983411E-1AFC-4A98-BABE-9F44720B4AE2}" destId="{F0A3FBE1-44D7-47DA-A7BE-D411F2DCB199}" srcOrd="1" destOrd="0" presId="urn:microsoft.com/office/officeart/2005/8/layout/vList4#1"/>
    <dgm:cxn modelId="{582DC540-C0BA-4DBE-BE96-DDC9E384E43D}" type="presOf" srcId="{27FB99E3-C7B7-4875-BC66-235392A60B5B}" destId="{7480E1E6-DFD3-4158-BF2D-CFF5EFDAC55E}" srcOrd="0" destOrd="0" presId="urn:microsoft.com/office/officeart/2005/8/layout/vList4#1"/>
    <dgm:cxn modelId="{8937E307-9F4B-4262-B74B-E1273BD0CA6C}" srcId="{928ED537-3650-462C-8CBF-138E7EFBA554}" destId="{F983411E-1AFC-4A98-BABE-9F44720B4AE2}" srcOrd="0" destOrd="0" parTransId="{762104EC-91C0-4698-84C0-F9BD5BB3A794}" sibTransId="{1518A8A7-9195-4288-A64A-479B47268946}"/>
    <dgm:cxn modelId="{90F9E062-88DC-4BA3-8B45-7C72206AA053}" type="presOf" srcId="{D9856DE3-0EE3-4A90-9D33-DAFC1651BBF6}" destId="{C968B1BB-9C3B-4681-A2DA-CEBA66C05174}" srcOrd="1" destOrd="0" presId="urn:microsoft.com/office/officeart/2005/8/layout/vList4#1"/>
    <dgm:cxn modelId="{EF3D11D8-B9F9-4B5F-AA74-9749755D3945}" type="presOf" srcId="{86348131-B38F-4CFA-B479-1B93465825E2}" destId="{C97C8E25-F908-442B-83DC-43D3F5D9239C}" srcOrd="1" destOrd="0" presId="urn:microsoft.com/office/officeart/2005/8/layout/vList4#1"/>
    <dgm:cxn modelId="{52F185EB-65ED-4345-B3E7-539D72DA0541}" type="presOf" srcId="{6828B7F1-7A38-455D-B477-FCE93AA6F3B8}" destId="{5DDDFEDA-696F-42F0-83E0-852DFF0078CB}" srcOrd="1" destOrd="0" presId="urn:microsoft.com/office/officeart/2005/8/layout/vList4#1"/>
    <dgm:cxn modelId="{B9A6B24D-EFDA-4B99-B299-2EE5B127B8F3}" type="presOf" srcId="{928ED537-3650-462C-8CBF-138E7EFBA554}" destId="{7501D682-D975-4A88-AF3B-05E6E3957E9D}" srcOrd="0" destOrd="0" presId="urn:microsoft.com/office/officeart/2005/8/layout/vList4#1"/>
    <dgm:cxn modelId="{5D429BD8-140E-4A0C-9832-4F9E58AF9718}" srcId="{928ED537-3650-462C-8CBF-138E7EFBA554}" destId="{6828B7F1-7A38-455D-B477-FCE93AA6F3B8}" srcOrd="3" destOrd="0" parTransId="{6DE78A73-3E3E-4ABE-8944-CDD77DEEA865}" sibTransId="{252B8B8F-DD45-42B5-B615-9016C694E958}"/>
    <dgm:cxn modelId="{7B752819-C5F1-4600-A00C-9A05F9D138D2}" type="presOf" srcId="{6828B7F1-7A38-455D-B477-FCE93AA6F3B8}" destId="{C33E88F6-CDC2-42D9-8265-B628D2F736CE}" srcOrd="0" destOrd="0" presId="urn:microsoft.com/office/officeart/2005/8/layout/vList4#1"/>
    <dgm:cxn modelId="{0284C47F-C47B-475B-88E1-BA1C0C1BFFD8}" srcId="{928ED537-3650-462C-8CBF-138E7EFBA554}" destId="{27FB99E3-C7B7-4875-BC66-235392A60B5B}" srcOrd="1" destOrd="0" parTransId="{035397AD-71FF-4DDF-AE94-C029FC8A0AA1}" sibTransId="{C4A0A782-A81C-4E6A-AEB8-5B850E6576C4}"/>
    <dgm:cxn modelId="{CE155C67-E574-4947-9113-DA0340CD7380}" type="presOf" srcId="{F983411E-1AFC-4A98-BABE-9F44720B4AE2}" destId="{EF366D82-0094-4AE6-B270-667D30FB978A}" srcOrd="0" destOrd="0" presId="urn:microsoft.com/office/officeart/2005/8/layout/vList4#1"/>
    <dgm:cxn modelId="{392CDE1B-DA47-471E-85A7-FB891912DCC7}" srcId="{928ED537-3650-462C-8CBF-138E7EFBA554}" destId="{86348131-B38F-4CFA-B479-1B93465825E2}" srcOrd="2" destOrd="0" parTransId="{82A2F4EC-EDB0-4594-A887-BDF2C83BDDAA}" sibTransId="{A4150BE2-836C-4C62-A12D-0EAC0C92F3BD}"/>
    <dgm:cxn modelId="{9A5F597A-72DC-4232-9230-92AA21AE6565}" type="presOf" srcId="{86348131-B38F-4CFA-B479-1B93465825E2}" destId="{B9438896-1402-4DDC-950C-66987790C495}" srcOrd="0" destOrd="0" presId="urn:microsoft.com/office/officeart/2005/8/layout/vList4#1"/>
    <dgm:cxn modelId="{3195A275-9DE8-4CA2-824E-923DE33F6D38}" type="presOf" srcId="{27FB99E3-C7B7-4875-BC66-235392A60B5B}" destId="{226644C9-54A3-42CF-B18D-0BA37FDB028D}" srcOrd="1" destOrd="0" presId="urn:microsoft.com/office/officeart/2005/8/layout/vList4#1"/>
    <dgm:cxn modelId="{90681EDA-64C1-427F-B4F0-68E5A30DF46A}" type="presParOf" srcId="{7501D682-D975-4A88-AF3B-05E6E3957E9D}" destId="{59CFCA42-F9E1-489D-9A23-81254AA0771F}" srcOrd="0" destOrd="0" presId="urn:microsoft.com/office/officeart/2005/8/layout/vList4#1"/>
    <dgm:cxn modelId="{36F2D03E-1C86-4248-95F8-F36E8D6A1FD4}" type="presParOf" srcId="{59CFCA42-F9E1-489D-9A23-81254AA0771F}" destId="{EF366D82-0094-4AE6-B270-667D30FB978A}" srcOrd="0" destOrd="0" presId="urn:microsoft.com/office/officeart/2005/8/layout/vList4#1"/>
    <dgm:cxn modelId="{4339BD8B-8AB1-42FA-95E0-DB1EC8402654}" type="presParOf" srcId="{59CFCA42-F9E1-489D-9A23-81254AA0771F}" destId="{575610C4-F172-448E-9EEE-4E7C6024A315}" srcOrd="1" destOrd="0" presId="urn:microsoft.com/office/officeart/2005/8/layout/vList4#1"/>
    <dgm:cxn modelId="{539F21A4-682D-4AE1-9CC6-24B74DB3E235}" type="presParOf" srcId="{59CFCA42-F9E1-489D-9A23-81254AA0771F}" destId="{F0A3FBE1-44D7-47DA-A7BE-D411F2DCB199}" srcOrd="2" destOrd="0" presId="urn:microsoft.com/office/officeart/2005/8/layout/vList4#1"/>
    <dgm:cxn modelId="{9CD56DDD-2855-4D32-8D68-13644CC7E396}" type="presParOf" srcId="{7501D682-D975-4A88-AF3B-05E6E3957E9D}" destId="{DE1BED2A-AFD0-46BA-8BB9-24126B669650}" srcOrd="1" destOrd="0" presId="urn:microsoft.com/office/officeart/2005/8/layout/vList4#1"/>
    <dgm:cxn modelId="{5994B655-6BF3-4EBF-9179-BC5A7B332B0E}" type="presParOf" srcId="{7501D682-D975-4A88-AF3B-05E6E3957E9D}" destId="{E4E5527C-4B2F-4EB0-BCFA-FDD7F0501B6B}" srcOrd="2" destOrd="0" presId="urn:microsoft.com/office/officeart/2005/8/layout/vList4#1"/>
    <dgm:cxn modelId="{2CD6953C-4EE6-43C1-A54F-F8A1CA36C792}" type="presParOf" srcId="{E4E5527C-4B2F-4EB0-BCFA-FDD7F0501B6B}" destId="{7480E1E6-DFD3-4158-BF2D-CFF5EFDAC55E}" srcOrd="0" destOrd="0" presId="urn:microsoft.com/office/officeart/2005/8/layout/vList4#1"/>
    <dgm:cxn modelId="{CCBA47F6-7F04-4E70-B98F-25F2F716A387}" type="presParOf" srcId="{E4E5527C-4B2F-4EB0-BCFA-FDD7F0501B6B}" destId="{A2D6BEE6-3495-4F42-8565-BB9E8B5A7709}" srcOrd="1" destOrd="0" presId="urn:microsoft.com/office/officeart/2005/8/layout/vList4#1"/>
    <dgm:cxn modelId="{515C5FA4-C984-4458-9244-FE9CB224DF28}" type="presParOf" srcId="{E4E5527C-4B2F-4EB0-BCFA-FDD7F0501B6B}" destId="{226644C9-54A3-42CF-B18D-0BA37FDB028D}" srcOrd="2" destOrd="0" presId="urn:microsoft.com/office/officeart/2005/8/layout/vList4#1"/>
    <dgm:cxn modelId="{54D2C7AF-27E6-4922-AD8F-2D0317560905}" type="presParOf" srcId="{7501D682-D975-4A88-AF3B-05E6E3957E9D}" destId="{626E2231-9A71-4650-9264-11323769088E}" srcOrd="3" destOrd="0" presId="urn:microsoft.com/office/officeart/2005/8/layout/vList4#1"/>
    <dgm:cxn modelId="{9DDC53EC-6D39-4558-86BA-7FF434B9430B}" type="presParOf" srcId="{7501D682-D975-4A88-AF3B-05E6E3957E9D}" destId="{972D4A78-BAF3-4C94-8731-2301C8C67CEA}" srcOrd="4" destOrd="0" presId="urn:microsoft.com/office/officeart/2005/8/layout/vList4#1"/>
    <dgm:cxn modelId="{C641C58A-F044-4F74-AF9F-9C00A39BBB0F}" type="presParOf" srcId="{972D4A78-BAF3-4C94-8731-2301C8C67CEA}" destId="{B9438896-1402-4DDC-950C-66987790C495}" srcOrd="0" destOrd="0" presId="urn:microsoft.com/office/officeart/2005/8/layout/vList4#1"/>
    <dgm:cxn modelId="{B67884CE-9B7A-4099-8C42-BF5934D99690}" type="presParOf" srcId="{972D4A78-BAF3-4C94-8731-2301C8C67CEA}" destId="{85432916-3FD9-4B51-862A-DC839331AEDD}" srcOrd="1" destOrd="0" presId="urn:microsoft.com/office/officeart/2005/8/layout/vList4#1"/>
    <dgm:cxn modelId="{53858645-71B1-4428-8106-B017D721848F}" type="presParOf" srcId="{972D4A78-BAF3-4C94-8731-2301C8C67CEA}" destId="{C97C8E25-F908-442B-83DC-43D3F5D9239C}" srcOrd="2" destOrd="0" presId="urn:microsoft.com/office/officeart/2005/8/layout/vList4#1"/>
    <dgm:cxn modelId="{4AAB5E7F-1527-46B4-BED7-989710274DE4}" type="presParOf" srcId="{7501D682-D975-4A88-AF3B-05E6E3957E9D}" destId="{22C3746D-1CA3-4463-AE1F-D963B2CA4F45}" srcOrd="5" destOrd="0" presId="urn:microsoft.com/office/officeart/2005/8/layout/vList4#1"/>
    <dgm:cxn modelId="{C6D245D0-49AD-4B9C-84B0-1CFD5CBEA881}" type="presParOf" srcId="{7501D682-D975-4A88-AF3B-05E6E3957E9D}" destId="{77C48E37-1F03-4E8D-A395-0230D10D7158}" srcOrd="6" destOrd="0" presId="urn:microsoft.com/office/officeart/2005/8/layout/vList4#1"/>
    <dgm:cxn modelId="{A5C0C846-0CA8-4BD7-B265-C7D7A830FFFB}" type="presParOf" srcId="{77C48E37-1F03-4E8D-A395-0230D10D7158}" destId="{C33E88F6-CDC2-42D9-8265-B628D2F736CE}" srcOrd="0" destOrd="0" presId="urn:microsoft.com/office/officeart/2005/8/layout/vList4#1"/>
    <dgm:cxn modelId="{5B1C60EB-3B09-4091-A918-E1D539279C6E}" type="presParOf" srcId="{77C48E37-1F03-4E8D-A395-0230D10D7158}" destId="{4A56E299-CAB8-47B2-9454-9D3E0290CAF4}" srcOrd="1" destOrd="0" presId="urn:microsoft.com/office/officeart/2005/8/layout/vList4#1"/>
    <dgm:cxn modelId="{3ED1643F-B88A-4E70-BB54-9ECD73B96E65}" type="presParOf" srcId="{77C48E37-1F03-4E8D-A395-0230D10D7158}" destId="{5DDDFEDA-696F-42F0-83E0-852DFF0078CB}" srcOrd="2" destOrd="0" presId="urn:microsoft.com/office/officeart/2005/8/layout/vList4#1"/>
    <dgm:cxn modelId="{9599CC46-F702-4C30-B214-7121D58031FA}" type="presParOf" srcId="{7501D682-D975-4A88-AF3B-05E6E3957E9D}" destId="{0DF6FC65-896B-4BEE-AB48-5F51FF8A2523}" srcOrd="7" destOrd="0" presId="urn:microsoft.com/office/officeart/2005/8/layout/vList4#1"/>
    <dgm:cxn modelId="{79C605E2-6517-4054-9895-C6098203A805}" type="presParOf" srcId="{7501D682-D975-4A88-AF3B-05E6E3957E9D}" destId="{735CEDA5-C682-4316-9F33-2DDC3E492EE1}" srcOrd="8" destOrd="0" presId="urn:microsoft.com/office/officeart/2005/8/layout/vList4#1"/>
    <dgm:cxn modelId="{E23D365F-2F5B-490F-A7BE-437FBD0C9920}" type="presParOf" srcId="{735CEDA5-C682-4316-9F33-2DDC3E492EE1}" destId="{12BEEFFA-4EE6-4BBA-A8B2-CAB897111773}" srcOrd="0" destOrd="0" presId="urn:microsoft.com/office/officeart/2005/8/layout/vList4#1"/>
    <dgm:cxn modelId="{24FBC5D2-213B-47AE-BC11-7456EDE5FC10}" type="presParOf" srcId="{735CEDA5-C682-4316-9F33-2DDC3E492EE1}" destId="{B5E2CD0C-670A-45E2-946C-4B6299378E57}" srcOrd="1" destOrd="0" presId="urn:microsoft.com/office/officeart/2005/8/layout/vList4#1"/>
    <dgm:cxn modelId="{AF015942-ABDE-49C5-B234-AA7D26FD4646}" type="presParOf" srcId="{735CEDA5-C682-4316-9F33-2DDC3E492EE1}" destId="{C968B1BB-9C3B-4681-A2DA-CEBA66C05174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66D82-0094-4AE6-B270-667D30FB978A}">
      <dsp:nvSpPr>
        <dsp:cNvPr id="0" name=""/>
        <dsp:cNvSpPr/>
      </dsp:nvSpPr>
      <dsp:spPr>
        <a:xfrm>
          <a:off x="0" y="0"/>
          <a:ext cx="3144322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Insuffisance cardiaque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83098" y="0"/>
        <a:ext cx="2201026" cy="542342"/>
      </dsp:txXfrm>
    </dsp:sp>
    <dsp:sp modelId="{575610C4-F172-448E-9EEE-4E7C6024A315}">
      <dsp:nvSpPr>
        <dsp:cNvPr id="0" name=""/>
        <dsp:cNvSpPr/>
      </dsp:nvSpPr>
      <dsp:spPr>
        <a:xfrm>
          <a:off x="42549" y="66977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0E1E6-DFD3-4158-BF2D-CFF5EFDAC55E}">
      <dsp:nvSpPr>
        <dsp:cNvPr id="0" name=""/>
        <dsp:cNvSpPr/>
      </dsp:nvSpPr>
      <dsp:spPr>
        <a:xfrm>
          <a:off x="0" y="612760"/>
          <a:ext cx="3144322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Hypertension artérielle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83098" y="612760"/>
        <a:ext cx="2201026" cy="542342"/>
      </dsp:txXfrm>
    </dsp:sp>
    <dsp:sp modelId="{A2D6BEE6-3495-4F42-8565-BB9E8B5A7709}">
      <dsp:nvSpPr>
        <dsp:cNvPr id="0" name=""/>
        <dsp:cNvSpPr/>
      </dsp:nvSpPr>
      <dsp:spPr>
        <a:xfrm>
          <a:off x="54234" y="650811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38896-1402-4DDC-950C-66987790C495}">
      <dsp:nvSpPr>
        <dsp:cNvPr id="0" name=""/>
        <dsp:cNvSpPr/>
      </dsp:nvSpPr>
      <dsp:spPr>
        <a:xfrm>
          <a:off x="0" y="1215145"/>
          <a:ext cx="3144322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Age &gt; 75 ans 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83098" y="1215145"/>
        <a:ext cx="2201026" cy="542342"/>
      </dsp:txXfrm>
    </dsp:sp>
    <dsp:sp modelId="{85432916-3FD9-4B51-862A-DC839331AEDD}">
      <dsp:nvSpPr>
        <dsp:cNvPr id="0" name=""/>
        <dsp:cNvSpPr/>
      </dsp:nvSpPr>
      <dsp:spPr>
        <a:xfrm>
          <a:off x="71597" y="1286627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E88F6-CDC2-42D9-8265-B628D2F736CE}">
      <dsp:nvSpPr>
        <dsp:cNvPr id="0" name=""/>
        <dsp:cNvSpPr/>
      </dsp:nvSpPr>
      <dsp:spPr>
        <a:xfrm>
          <a:off x="0" y="1789730"/>
          <a:ext cx="3144322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Diabète 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83098" y="1789730"/>
        <a:ext cx="2201026" cy="542342"/>
      </dsp:txXfrm>
    </dsp:sp>
    <dsp:sp modelId="{4A56E299-CAB8-47B2-9454-9D3E0290CAF4}">
      <dsp:nvSpPr>
        <dsp:cNvPr id="0" name=""/>
        <dsp:cNvSpPr/>
      </dsp:nvSpPr>
      <dsp:spPr>
        <a:xfrm>
          <a:off x="54234" y="1843964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EEFFA-4EE6-4BBA-A8B2-CAB897111773}">
      <dsp:nvSpPr>
        <dsp:cNvPr id="0" name=""/>
        <dsp:cNvSpPr/>
      </dsp:nvSpPr>
      <dsp:spPr>
        <a:xfrm>
          <a:off x="0" y="2386307"/>
          <a:ext cx="3144322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AVC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83098" y="2386307"/>
        <a:ext cx="2201026" cy="542342"/>
      </dsp:txXfrm>
    </dsp:sp>
    <dsp:sp modelId="{B5E2CD0C-670A-45E2-946C-4B6299378E57}">
      <dsp:nvSpPr>
        <dsp:cNvPr id="0" name=""/>
        <dsp:cNvSpPr/>
      </dsp:nvSpPr>
      <dsp:spPr>
        <a:xfrm>
          <a:off x="54234" y="2440541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xmlns:mc="http://schemas.openxmlformats.org/markup-compatibility/2006" xmlns:a14="http://schemas.microsoft.com/office/drawing/2010/main" val="FFFFFF" mc:Ignorable="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 minVer="12.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2"/>
          </dgm:constrLst>
          <dgm:ruleLst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 minVer="12.0">
  <dgm:title val="3-D Style 2"/>
  <dgm:desc val="3-D Style 2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3727D-D468-4378-8412-E69A28EF4892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D3E6-F62C-44E2-8F1C-85899CF97AB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43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5FD92-CAED-49A1-82CF-43A36F05BC28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10240-4703-4465-90E9-AF4EBCDCA2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59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Malgré le</a:t>
            </a:r>
            <a:r>
              <a:rPr lang="fr-FR" baseline="0" dirty="0" smtClean="0"/>
              <a:t> traitement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0240-4703-4465-90E9-AF4EBCDCA21A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Malgré le</a:t>
            </a:r>
            <a:r>
              <a:rPr lang="fr-FR" baseline="0" dirty="0" smtClean="0"/>
              <a:t> traitement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0240-4703-4465-90E9-AF4EBCDCA21A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Hypothèse = pas de différence de mortalité en stratégie contrôle du rythme vs contrôle fréquence</a:t>
            </a:r>
          </a:p>
          <a:p>
            <a:endParaRPr lang="fr-FR" dirty="0"/>
          </a:p>
          <a:p>
            <a:r>
              <a:rPr lang="fr-FR" dirty="0"/>
              <a:t>4060 patients nord américains</a:t>
            </a:r>
          </a:p>
          <a:p>
            <a:r>
              <a:rPr lang="fr-FR" dirty="0"/>
              <a:t>FA avec risque AVC et/ou récidive</a:t>
            </a:r>
          </a:p>
          <a:p>
            <a:r>
              <a:rPr lang="fr-FR" dirty="0" err="1"/>
              <a:t>Cad</a:t>
            </a:r>
            <a:r>
              <a:rPr lang="fr-FR" dirty="0"/>
              <a:t> </a:t>
            </a:r>
            <a:r>
              <a:rPr lang="fr-FR" dirty="0" err="1"/>
              <a:t>age</a:t>
            </a:r>
            <a:r>
              <a:rPr lang="fr-FR" dirty="0"/>
              <a:t> &gt; 65 ans, HTA, coronariens, porteurs DVG</a:t>
            </a:r>
          </a:p>
          <a:p>
            <a:r>
              <a:rPr lang="fr-FR" dirty="0"/>
              <a:t>Sans contre-indication aux AVK</a:t>
            </a:r>
          </a:p>
          <a:p>
            <a:r>
              <a:rPr lang="fr-FR" dirty="0"/>
              <a:t>Donc FA tout venant « a haut risque », hétérogène</a:t>
            </a:r>
          </a:p>
          <a:p>
            <a:endParaRPr lang="fr-FR" dirty="0"/>
          </a:p>
          <a:p>
            <a:r>
              <a:rPr lang="fr-FR" dirty="0"/>
              <a:t>Randomisation que le patient soit en RS ou en FA à l’inclusion</a:t>
            </a:r>
          </a:p>
          <a:p>
            <a:endParaRPr lang="fr-FR" dirty="0"/>
          </a:p>
          <a:p>
            <a:r>
              <a:rPr lang="fr-FR" dirty="0"/>
              <a:t>Groupe rythme : choix libre du traitement AAR en ouvert (y compris </a:t>
            </a:r>
            <a:r>
              <a:rPr lang="fr-FR" dirty="0" err="1"/>
              <a:t>dofétilide</a:t>
            </a:r>
            <a:r>
              <a:rPr lang="fr-FR" dirty="0"/>
              <a:t>) et du recours à la cardioversion, surveillance rythme en consultation, AVK au longs cours encouragés mais arrêt possible sous 4-12 semaines de retour en RS</a:t>
            </a:r>
          </a:p>
          <a:p>
            <a:r>
              <a:rPr lang="fr-FR" dirty="0"/>
              <a:t>Groupe fréquence : </a:t>
            </a:r>
            <a:r>
              <a:rPr lang="fr-FR" dirty="0" err="1"/>
              <a:t>bb</a:t>
            </a:r>
            <a:r>
              <a:rPr lang="fr-FR" dirty="0"/>
              <a:t>, </a:t>
            </a:r>
            <a:r>
              <a:rPr lang="fr-FR" dirty="0" err="1"/>
              <a:t>inhcal</a:t>
            </a:r>
            <a:r>
              <a:rPr lang="fr-FR" dirty="0"/>
              <a:t>, digit seuls ou combinés objectif FC &lt; 80 repos et &lt; 110 test marche 6 mn, AVK à maintenir entre 2 et 3</a:t>
            </a:r>
          </a:p>
          <a:p>
            <a:endParaRPr lang="fr-FR" dirty="0"/>
          </a:p>
          <a:p>
            <a:r>
              <a:rPr lang="fr-FR" dirty="0"/>
              <a:t>Objectif primaire = mortalité globale</a:t>
            </a:r>
          </a:p>
          <a:p>
            <a:r>
              <a:rPr lang="fr-FR" dirty="0"/>
              <a:t>Objectif secondaire composite = mortalité, AVC invalidant, hémorragie grave, arrêt cardiaque</a:t>
            </a:r>
          </a:p>
          <a:p>
            <a:endParaRPr lang="fr-FR" dirty="0"/>
          </a:p>
          <a:p>
            <a:r>
              <a:rPr lang="fr-FR" dirty="0"/>
              <a:t>Suivi moyen = 3.5 ans</a:t>
            </a:r>
          </a:p>
          <a:p>
            <a:endParaRPr lang="fr-FR" dirty="0"/>
          </a:p>
          <a:p>
            <a:r>
              <a:rPr lang="fr-FR" dirty="0"/>
              <a:t>Remarques</a:t>
            </a:r>
          </a:p>
          <a:p>
            <a:r>
              <a:rPr lang="fr-FR" dirty="0"/>
              <a:t>1 – population hétérogène</a:t>
            </a:r>
          </a:p>
          <a:p>
            <a:r>
              <a:rPr lang="fr-FR" dirty="0"/>
              <a:t>2 – choix thérapeutique très larges, dans les deux bras, objectifs thérapeutiques simples mais grossiers. On ne peut donc parler que d’une comparaison de stratégies, pas de comparaison de traitement</a:t>
            </a:r>
          </a:p>
          <a:p>
            <a:r>
              <a:rPr lang="fr-FR" dirty="0"/>
              <a:t>3 – possibilité de cross-over sur une période de suivi de 3.5 ans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Méta analyse</a:t>
            </a:r>
            <a:r>
              <a:rPr lang="fr-FR" baseline="0" dirty="0" smtClean="0"/>
              <a:t> 930 patients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0240-4703-4465-90E9-AF4EBCDCA21A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xmlns:mc="http://schemas.openxmlformats.org/markup-compatibility/2006" xmlns:a14="http://schemas.microsoft.com/office/drawing/2010/main" val="DEF5FA" mc:Ignorable="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xmlns:mc="http://schemas.openxmlformats.org/markup-compatibility/2006" xmlns:a14="http://schemas.microsoft.com/office/drawing/2010/main" val="DEF5FA" mc:Ignorable="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FB375C-9F11-49E1-A6EA-7AB097749C8D}" type="slidenum">
              <a:rPr lang="fr-FR">
                <a:solidFill>
                  <a:srgbClr xmlns:mc="http://schemas.openxmlformats.org/markup-compatibility/2006" xmlns:a14="http://schemas.microsoft.com/office/drawing/2010/main" val="DEF5FA" mc:Ignorable="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xmlns:mc="http://schemas.openxmlformats.org/markup-compatibility/2006" xmlns:a14="http://schemas.microsoft.com/office/drawing/2010/main" val="DEF5FA" mc:Ignorable="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5840"/>
      </p:ext>
    </p:extLst>
  </p:cSld>
  <p:clrMapOvr>
    <a:masterClrMapping/>
  </p:clrMapOvr>
  <p:transition xmlns:p14="http://schemas.microsoft.com/office/powerpoint/2010/main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9A3C-07B6-4D96-A37B-E6CAD6FBDF57}" type="datetimeFigureOut">
              <a:rPr lang="fr-FR" smtClean="0"/>
              <a:pPr/>
              <a:t>09/06/2010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525E-FEBE-4789-A585-1A8994F71F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5064"/>
            <a:ext cx="9144032" cy="18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2" y="4005064"/>
            <a:ext cx="9144000" cy="1781390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12788" marR="0" lvl="0" indent="-3587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  <a:ea typeface="+mj-ea"/>
                <a:cs typeface="+mj-cs"/>
              </a:rPr>
              <a:t>Ablation de FA</a:t>
            </a:r>
          </a:p>
          <a:p>
            <a:pPr marL="712788" marR="0" lvl="0" indent="-358775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54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  <a:ea typeface="+mj-ea"/>
                <a:cs typeface="+mj-cs"/>
              </a:rPr>
              <a:t>Pourquoi ?</a:t>
            </a:r>
            <a:endParaRPr lang="fr-FR" sz="8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95936" y="5877272"/>
            <a:ext cx="302433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Dr Jérôme Horvilleur</a:t>
            </a:r>
          </a:p>
          <a:p>
            <a:pPr algn="r"/>
            <a:r>
              <a:rPr lang="fr-FR" sz="20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Dr Jérôme Lacotte</a:t>
            </a:r>
          </a:p>
          <a:p>
            <a:pPr algn="r"/>
            <a:r>
              <a:rPr lang="fr-FR" sz="14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rythmo.massy@gmail.com</a:t>
            </a:r>
            <a:endParaRPr lang="fr-FR" sz="14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DS_jacques_cartie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924937"/>
            <a:ext cx="940834" cy="828000"/>
          </a:xfrm>
          <a:prstGeom prst="rect">
            <a:avLst/>
          </a:prstGeom>
          <a:ln w="3175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  <p:pic>
        <p:nvPicPr>
          <p:cNvPr id="3075" name="Imag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29" y="5924937"/>
            <a:ext cx="964255" cy="828000"/>
          </a:xfrm>
          <a:prstGeom prst="rect">
            <a:avLst/>
          </a:prstGeom>
          <a:ln w="3175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C:\Documents and Settings\Administrateur\Bureau\red-pills.jpg"/>
          <p:cNvPicPr>
            <a:picLocks noChangeAspect="1" noChangeArrowheads="1"/>
          </p:cNvPicPr>
          <p:nvPr/>
        </p:nvPicPr>
        <p:blipFill>
          <a:blip r:embed="rId4" cstate="print">
            <a:lum bright="-25000"/>
            <a:grayscl/>
          </a:blip>
          <a:srcRect r="23171"/>
          <a:stretch>
            <a:fillRect/>
          </a:stretch>
        </p:blipFill>
        <p:spPr bwMode="auto">
          <a:xfrm rot="935752">
            <a:off x="483574" y="778020"/>
            <a:ext cx="2387004" cy="233017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  <p:pic>
        <p:nvPicPr>
          <p:cNvPr id="14" name="Picture 2" descr="D:\Jérôme\Rythmo\Icono\Bégéminisme atrial.jpg"/>
          <p:cNvPicPr>
            <a:picLocks noChangeAspect="1" noChangeArrowheads="1"/>
          </p:cNvPicPr>
          <p:nvPr/>
        </p:nvPicPr>
        <p:blipFill>
          <a:blip r:embed="rId5" cstate="print">
            <a:lum bright="-15000" contrast="40000"/>
            <a:grayscl/>
          </a:blip>
          <a:srcRect l="27758" t="77097" r="55970"/>
          <a:stretch>
            <a:fillRect/>
          </a:stretch>
        </p:blipFill>
        <p:spPr bwMode="auto">
          <a:xfrm rot="946259">
            <a:off x="5804550" y="830022"/>
            <a:ext cx="3125453" cy="21431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  <p:pic>
        <p:nvPicPr>
          <p:cNvPr id="12" name="Picture 3" descr="NASPE 2000 bermagasco2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-15000" contrast="40000"/>
          </a:blip>
          <a:srcRect/>
          <a:stretch>
            <a:fillRect/>
          </a:stretch>
        </p:blipFill>
        <p:spPr bwMode="auto">
          <a:xfrm>
            <a:off x="3057538" y="442914"/>
            <a:ext cx="2871784" cy="270033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D’après les recommandations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5720" y="1142984"/>
            <a:ext cx="8643998" cy="58785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 paroxystique,  symptomatique (palpitations, dyspnée, asthénie), après échec d’un anti-arythmique est la seule indication reconnue</a:t>
            </a: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fr-FR" sz="28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FA persistantes et permanentes, de plus en plus souvent (hors indication), surtout si cardiopathie rythmique ou mauvaise tolérance fonctionnelle</a:t>
            </a: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fr-FR" sz="3200" dirty="0" smtClean="0">
              <a:solidFill>
                <a:schemeClr val="tx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Pour arrêter les AVK : non !</a:t>
            </a: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fr-FR" sz="3200" dirty="0" smtClean="0">
              <a:solidFill>
                <a:schemeClr val="tx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Jusqu’à quel âge ?</a:t>
            </a: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</a:pPr>
            <a:endParaRPr lang="fr-FR" sz="2800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504941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AHA ACC ESC </a:t>
            </a:r>
            <a:r>
              <a:rPr lang="fr-FR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Guidelines </a:t>
            </a:r>
            <a:r>
              <a:rPr lang="fr-FR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2006</a:t>
            </a:r>
            <a:endParaRPr lang="fr-FR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2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66802" y="6571792"/>
            <a:ext cx="217719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63600">
              <a:lnSpc>
                <a:spcPct val="90000"/>
              </a:lnSpc>
              <a:spcBef>
                <a:spcPct val="30000"/>
              </a:spcBef>
            </a:pPr>
            <a:r>
              <a:rPr lang="fr-FR" sz="14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Am </a:t>
            </a:r>
            <a:r>
              <a:rPr lang="fr-FR" sz="1400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Heart</a:t>
            </a:r>
            <a:r>
              <a:rPr lang="fr-FR" sz="14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J 2009;158:15-20</a:t>
            </a:r>
          </a:p>
        </p:txBody>
      </p:sp>
      <p:graphicFrame>
        <p:nvGraphicFramePr>
          <p:cNvPr id="4" name="Graphique 3"/>
          <p:cNvGraphicFramePr/>
          <p:nvPr/>
        </p:nvGraphicFramePr>
        <p:xfrm>
          <a:off x="500034" y="1785926"/>
          <a:ext cx="842968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142852"/>
            <a:ext cx="91440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4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Mortalité un an après ablation </a:t>
            </a:r>
          </a:p>
          <a:p>
            <a:r>
              <a:rPr lang="fr-FR" sz="44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vs. </a:t>
            </a:r>
            <a:r>
              <a:rPr lang="fr-FR" sz="4400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anti-arythmiques</a:t>
            </a:r>
            <a:r>
              <a:rPr lang="fr-FR" sz="44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(930 patients)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Messages à retenir</a:t>
            </a:r>
            <a:endParaRPr lang="fr-FR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xmlns:mc="http://schemas.openxmlformats.org/markup-compatibility/2006" xmlns:a14="http://schemas.microsoft.com/office/drawing/2010/main" val="FF0000" mc:Ignorable=""/>
              </a:buClr>
            </a:pPr>
            <a:r>
              <a:rPr lang="fr-FR" sz="28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Trouble du rythme fréquent, complexe</a:t>
            </a:r>
          </a:p>
          <a:p>
            <a:pPr marL="0" indent="0">
              <a:buClr>
                <a:srgbClr xmlns:mc="http://schemas.openxmlformats.org/markup-compatibility/2006" xmlns:a14="http://schemas.microsoft.com/office/drawing/2010/main" val="FF0000" mc:Ignorable=""/>
              </a:buClr>
              <a:buNone/>
            </a:pPr>
            <a:endParaRPr lang="fr-FR" sz="2800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buClr>
                <a:srgbClr xmlns:mc="http://schemas.openxmlformats.org/markup-compatibility/2006" xmlns:a14="http://schemas.microsoft.com/office/drawing/2010/main" val="FF0000" mc:Ignorable=""/>
              </a:buClr>
            </a:pPr>
            <a:r>
              <a:rPr lang="fr-FR" sz="28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Facteur de mauvais pronostic cardio-vasculaire</a:t>
            </a:r>
            <a:endParaRPr lang="fr-FR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marL="914400" lvl="2" indent="0">
              <a:buClr>
                <a:srgbClr xmlns:mc="http://schemas.openxmlformats.org/markup-compatibility/2006" xmlns:a14="http://schemas.microsoft.com/office/drawing/2010/main" val="FF0000" mc:Ignorable=""/>
              </a:buClr>
              <a:buNone/>
            </a:pPr>
            <a:endParaRPr lang="fr-FR" sz="2400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buClr>
                <a:srgbClr xmlns:mc="http://schemas.openxmlformats.org/markup-compatibility/2006" xmlns:a14="http://schemas.microsoft.com/office/drawing/2010/main" val="FF0000" mc:Ignorable=""/>
              </a:buClr>
            </a:pPr>
            <a:r>
              <a:rPr lang="fr-FR" sz="28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Compromis souvent défavorable des anti-arythmiques</a:t>
            </a:r>
          </a:p>
          <a:p>
            <a:pPr>
              <a:buClr>
                <a:srgbClr xmlns:mc="http://schemas.openxmlformats.org/markup-compatibility/2006" xmlns:a14="http://schemas.microsoft.com/office/drawing/2010/main" val="FF0000" mc:Ignorable=""/>
              </a:buClr>
            </a:pPr>
            <a:endParaRPr lang="fr-FR" sz="28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buClr>
                <a:srgbClr xmlns:mc="http://schemas.openxmlformats.org/markup-compatibility/2006" xmlns:a14="http://schemas.microsoft.com/office/drawing/2010/main" val="FF0000" mc:Ignorable=""/>
              </a:buClr>
            </a:pPr>
            <a:r>
              <a:rPr lang="fr-FR" sz="28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Ablation chez les patients gênés et mal contrôlés sous traitement médicamenteux</a:t>
            </a:r>
          </a:p>
          <a:p>
            <a:pPr marL="0" indent="0">
              <a:buClr>
                <a:srgbClr xmlns:mc="http://schemas.openxmlformats.org/markup-compatibility/2006" xmlns:a14="http://schemas.microsoft.com/office/drawing/2010/main" val="FF0000" mc:Ignorable=""/>
              </a:buClr>
              <a:buNone/>
            </a:pPr>
            <a:endParaRPr lang="fr-FR" sz="2800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buClr>
                <a:srgbClr xmlns:mc="http://schemas.openxmlformats.org/markup-compatibility/2006" xmlns:a14="http://schemas.microsoft.com/office/drawing/2010/main" val="FF0000" mc:Ignorable=""/>
              </a:buClr>
            </a:pPr>
            <a:r>
              <a:rPr lang="fr-FR" sz="28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Dans les formes persistantes et chroniques, selon des critères à définir (IRM de l’OG ?)</a:t>
            </a:r>
            <a:endParaRPr lang="fr-FR" sz="28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05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63688" y="6275986"/>
            <a:ext cx="7355999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fr-FR" sz="16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Copenhagen Study - 90 000 patients - 1981 à 1994</a:t>
            </a:r>
            <a:endParaRPr lang="fr-FR" sz="2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fr-FR" sz="1600" dirty="0" err="1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Friberg</a:t>
            </a:r>
            <a:r>
              <a:rPr lang="fr-FR" sz="16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Am J </a:t>
            </a:r>
            <a:r>
              <a:rPr lang="fr-FR" sz="1600" dirty="0" err="1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Cardiol</a:t>
            </a:r>
            <a:r>
              <a:rPr lang="fr-FR" sz="16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2004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97768"/>
            <a:ext cx="9144000" cy="7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Une </a:t>
            </a:r>
            <a:r>
              <a:rPr lang="fr-FR" sz="4000" b="1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maladie </a:t>
            </a:r>
            <a:r>
              <a:rPr lang="fr-FR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banale, </a:t>
            </a:r>
            <a:r>
              <a:rPr lang="fr-FR" sz="4000" b="1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mais pas </a:t>
            </a:r>
            <a:r>
              <a:rPr lang="fr-FR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bénigne</a:t>
            </a:r>
            <a:endParaRPr kumimoji="0" lang="fr-FR" sz="4000" b="0" i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e 7"/>
          <p:cNvGrpSpPr/>
          <p:nvPr/>
        </p:nvGrpSpPr>
        <p:grpSpPr>
          <a:xfrm>
            <a:off x="951291" y="1016732"/>
            <a:ext cx="6798088" cy="5148572"/>
            <a:chOff x="962308" y="1196752"/>
            <a:chExt cx="6798088" cy="4896544"/>
          </a:xfrm>
        </p:grpSpPr>
        <p:graphicFrame>
          <p:nvGraphicFramePr>
            <p:cNvPr id="4" name="Graphique 3"/>
            <p:cNvGraphicFramePr/>
            <p:nvPr>
              <p:extLst>
                <p:ext uri="{D42A27DB-BD31-4B8C-83A1-F6EECF244321}">
                  <p14:modId xmlns:p14="http://schemas.microsoft.com/office/powerpoint/2010/main" val="4049915369"/>
                </p:ext>
              </p:extLst>
            </p:nvPr>
          </p:nvGraphicFramePr>
          <p:xfrm>
            <a:off x="1383604" y="1196752"/>
            <a:ext cx="6376792" cy="4896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Rectangle 2"/>
            <p:cNvSpPr/>
            <p:nvPr/>
          </p:nvSpPr>
          <p:spPr>
            <a:xfrm rot="16200000">
              <a:off x="-977264" y="3280338"/>
              <a:ext cx="42484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olidFill>
                    <a:prstClr val="black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</a:rPr>
                <a:t>Mortalité </a:t>
              </a:r>
              <a:r>
                <a:rPr lang="fr-FR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</a:rPr>
                <a:t>globale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198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3714744" y="1643050"/>
          <a:ext cx="514353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Picture 2"/>
          <p:cNvGraphicFramePr>
            <a:graphicFrameLocks/>
          </p:cNvGraphicFramePr>
          <p:nvPr/>
        </p:nvGraphicFramePr>
        <p:xfrm>
          <a:off x="357158" y="2642822"/>
          <a:ext cx="3144323" cy="293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357158" y="1785941"/>
            <a:ext cx="3143272" cy="7620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Score CHADS</a:t>
            </a:r>
            <a:r>
              <a:rPr kumimoji="0" lang="fr-FR" sz="3600" b="1" i="0" u="none" strike="noStrike" kern="0" cap="none" spc="0" normalizeH="0" baseline="-25000" noProof="0" dirty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963" y="6586538"/>
            <a:ext cx="3275037" cy="271462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sz="1200" dirty="0" smtClean="0">
                <a:solidFill>
                  <a:schemeClr val="tx1">
                    <a:lumMod val="85000"/>
                  </a:schemeClr>
                </a:solidFill>
              </a:rPr>
              <a:t>Go, </a:t>
            </a:r>
            <a:r>
              <a:rPr lang="fr-FR" sz="1200" dirty="0" err="1" smtClean="0">
                <a:solidFill>
                  <a:schemeClr val="tx1">
                    <a:lumMod val="85000"/>
                  </a:schemeClr>
                </a:solidFill>
              </a:rPr>
              <a:t>Jama</a:t>
            </a:r>
            <a:r>
              <a:rPr lang="fr-FR" sz="1200" dirty="0" smtClean="0">
                <a:solidFill>
                  <a:schemeClr val="tx1">
                    <a:lumMod val="85000"/>
                  </a:schemeClr>
                </a:solidFill>
              </a:rPr>
              <a:t> 2003;290:2685-2692</a:t>
            </a:r>
            <a:endParaRPr lang="fr-FR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71414"/>
            <a:ext cx="914400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Seuls les AVK apportent un bénéfice pronostique</a:t>
            </a:r>
            <a:endParaRPr lang="fr-FR" sz="4000" b="1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4" grpId="0">
        <p:bldAsOne/>
      </p:bldGraphic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97768"/>
            <a:ext cx="9144000" cy="7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Une 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maladie 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sans traitement curatif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 l="5842" t="5784" b="26734"/>
          <a:stretch>
            <a:fillRect/>
          </a:stretch>
        </p:blipFill>
        <p:spPr bwMode="auto">
          <a:xfrm>
            <a:off x="328599" y="1386876"/>
            <a:ext cx="8486802" cy="4286280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652120" y="5707356"/>
            <a:ext cx="320384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indent="0" algn="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N </a:t>
            </a:r>
            <a:r>
              <a:rPr lang="fr-FR" sz="1600" dirty="0" err="1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Engl</a:t>
            </a:r>
            <a:r>
              <a:rPr lang="fr-FR" sz="16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J Med </a:t>
            </a:r>
            <a:r>
              <a:rPr lang="fr-FR" sz="16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2005;352:1861-72</a:t>
            </a:r>
            <a:endParaRPr lang="fr-FR" sz="16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97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78288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Faut-il se battre contre l’arythmie ?</a:t>
            </a:r>
            <a:endParaRPr lang="fr-FR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medscape.com/content/2004/00/49/43/494356/art-pace494356.fig6.gif"/>
          <p:cNvPicPr>
            <a:picLocks noChangeAspect="1" noChangeArrowheads="1"/>
          </p:cNvPicPr>
          <p:nvPr/>
        </p:nvPicPr>
        <p:blipFill>
          <a:blip r:embed="rId2" cstate="print"/>
          <a:srcRect l="848" t="11218" r="2766" b="66536"/>
          <a:stretch>
            <a:fillRect/>
          </a:stretch>
        </p:blipFill>
        <p:spPr bwMode="auto">
          <a:xfrm>
            <a:off x="214282" y="2214554"/>
            <a:ext cx="8501063" cy="134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</p:spTree>
    <p:extLst>
      <p:ext uri="{BB962C8B-B14F-4D97-AF65-F5344CB8AC3E}">
        <p14:creationId xmlns:p14="http://schemas.microsoft.com/office/powerpoint/2010/main" val="365018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2"/>
          <p:cNvGrpSpPr>
            <a:grpSpLocks noChangeAspect="1"/>
          </p:cNvGrpSpPr>
          <p:nvPr/>
        </p:nvGrpSpPr>
        <p:grpSpPr bwMode="auto">
          <a:xfrm>
            <a:off x="236537" y="500042"/>
            <a:ext cx="8642350" cy="5857916"/>
            <a:chOff x="158" y="890"/>
            <a:chExt cx="5444" cy="3216"/>
          </a:xfrm>
        </p:grpSpPr>
        <p:cxnSp>
          <p:nvCxnSpPr>
            <p:cNvPr id="2" name="_s12310"/>
            <p:cNvCxnSpPr>
              <a:cxnSpLocks noChangeShapeType="1"/>
              <a:stCxn id="19" idx="0"/>
              <a:endCxn id="17" idx="2"/>
            </p:cNvCxnSpPr>
            <p:nvPr/>
          </p:nvCxnSpPr>
          <p:spPr bwMode="auto">
            <a:xfrm rot="16200000" flipV="1">
              <a:off x="1985" y="2557"/>
              <a:ext cx="258" cy="1307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3" name="_s2053"/>
            <p:cNvCxnSpPr>
              <a:cxnSpLocks noChangeShapeType="1"/>
            </p:cNvCxnSpPr>
            <p:nvPr/>
          </p:nvCxnSpPr>
          <p:spPr bwMode="auto">
            <a:xfrm rot="16200000" flipV="1">
              <a:off x="3393" y="1012"/>
              <a:ext cx="348" cy="1466"/>
            </a:xfrm>
            <a:prstGeom prst="bentConnector3">
              <a:avLst>
                <a:gd name="adj1" fmla="val 558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4" name="_s2054"/>
            <p:cNvCxnSpPr>
              <a:cxnSpLocks noChangeShapeType="1"/>
            </p:cNvCxnSpPr>
            <p:nvPr/>
          </p:nvCxnSpPr>
          <p:spPr bwMode="auto">
            <a:xfrm rot="5400000" flipH="1" flipV="1">
              <a:off x="1967" y="1059"/>
              <a:ext cx="359" cy="1373"/>
            </a:xfrm>
            <a:prstGeom prst="bentConnector3">
              <a:avLst>
                <a:gd name="adj1" fmla="val 55873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_s2055"/>
            <p:cNvSpPr>
              <a:spLocks noChangeArrowheads="1"/>
            </p:cNvSpPr>
            <p:nvPr/>
          </p:nvSpPr>
          <p:spPr bwMode="auto">
            <a:xfrm>
              <a:off x="1247" y="890"/>
              <a:ext cx="3173" cy="67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46260" tIns="23129" rIns="46260" bIns="2312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2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Fibrillation Atriale</a:t>
              </a:r>
              <a:endParaRPr lang="fr-F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avec risque cérébral (CHADS≥2)</a:t>
              </a:r>
            </a:p>
          </p:txBody>
        </p:sp>
        <p:sp>
          <p:nvSpPr>
            <p:cNvPr id="17" name="_s2056"/>
            <p:cNvSpPr>
              <a:spLocks noChangeArrowheads="1"/>
            </p:cNvSpPr>
            <p:nvPr/>
          </p:nvSpPr>
          <p:spPr bwMode="auto">
            <a:xfrm>
              <a:off x="158" y="1925"/>
              <a:ext cx="2605" cy="115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46260" tIns="23129" rIns="46260" bIns="2312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2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Groupe Rythme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n=2033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AAR libre ± CEE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Surveillance ECG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Arrêt possible des AVK</a:t>
              </a:r>
            </a:p>
          </p:txBody>
        </p:sp>
        <p:sp>
          <p:nvSpPr>
            <p:cNvPr id="18" name="_s2057"/>
            <p:cNvSpPr>
              <a:spLocks noChangeArrowheads="1"/>
            </p:cNvSpPr>
            <p:nvPr/>
          </p:nvSpPr>
          <p:spPr bwMode="auto">
            <a:xfrm>
              <a:off x="2997" y="1914"/>
              <a:ext cx="2605" cy="1179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46260" tIns="23129" rIns="46260" bIns="2312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Groupe Fréquence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n=2027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Bradycardisant libre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FC &lt; 80 repos et &lt; 110 6’WT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AVK en permanence</a:t>
              </a:r>
            </a:p>
          </p:txBody>
        </p:sp>
        <p:sp>
          <p:nvSpPr>
            <p:cNvPr id="19" name="_s12309"/>
            <p:cNvSpPr>
              <a:spLocks noChangeArrowheads="1"/>
            </p:cNvSpPr>
            <p:nvPr/>
          </p:nvSpPr>
          <p:spPr bwMode="auto">
            <a:xfrm>
              <a:off x="1066" y="3339"/>
              <a:ext cx="3402" cy="76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Objectif primaire : mortalité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Objectif secondaire : </a:t>
              </a:r>
              <a:r>
                <a:rPr lang="fr-FR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décès, AVC, hémorragie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cs typeface="Arial" pitchFamily="34" charset="0"/>
                </a:rPr>
                <a:t>Suivi 3.5 ans</a:t>
              </a:r>
            </a:p>
          </p:txBody>
        </p:sp>
        <p:cxnSp>
          <p:nvCxnSpPr>
            <p:cNvPr id="3" name="AutoShape 11"/>
            <p:cNvCxnSpPr>
              <a:cxnSpLocks noChangeShapeType="1"/>
              <a:stCxn id="19" idx="0"/>
              <a:endCxn id="18" idx="2"/>
            </p:cNvCxnSpPr>
            <p:nvPr/>
          </p:nvCxnSpPr>
          <p:spPr bwMode="auto">
            <a:xfrm rot="5400000" flipH="1" flipV="1">
              <a:off x="3410" y="2450"/>
              <a:ext cx="246" cy="1533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715008" y="6581001"/>
            <a:ext cx="3428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Wyse</a:t>
            </a:r>
            <a:r>
              <a:rPr lang="fr-FR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 N </a:t>
            </a:r>
            <a:r>
              <a:rPr lang="fr-FR" sz="1200" dirty="0" err="1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Engl</a:t>
            </a: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 J </a:t>
            </a:r>
            <a:r>
              <a:rPr lang="fr-FR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Med 2002;347:1825</a:t>
            </a:r>
            <a:endParaRPr lang="fr-FR" sz="1200" dirty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2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351" y="1196752"/>
            <a:ext cx="8276113" cy="5147339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4714876" y="2357430"/>
            <a:ext cx="1785950" cy="500066"/>
          </a:xfrm>
          <a:prstGeom prst="wedgeRoundRectCallout">
            <a:avLst>
              <a:gd name="adj1" fmla="val -20833"/>
              <a:gd name="adj2" fmla="val 81416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800" kern="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RS : 60%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929454" y="3786190"/>
            <a:ext cx="1785950" cy="571504"/>
          </a:xfrm>
          <a:prstGeom prst="wedgeRoundRectCallout">
            <a:avLst>
              <a:gd name="adj1" fmla="val -22531"/>
              <a:gd name="adj2" fmla="val -78495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800" kern="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RS : 35%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Non, si l’on compare les objectifs</a:t>
            </a:r>
            <a:endParaRPr lang="fr-FR" sz="36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fr-FR" sz="36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fr-FR" sz="44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fr-FR" sz="44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fr-FR" sz="44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fr-FR" sz="4400" dirty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715008" y="6581001"/>
            <a:ext cx="3428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Wyse</a:t>
            </a:r>
            <a:r>
              <a:rPr lang="fr-FR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 N </a:t>
            </a:r>
            <a:r>
              <a:rPr lang="fr-FR" sz="1200" dirty="0" err="1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Engl</a:t>
            </a:r>
            <a:r>
              <a: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 J </a:t>
            </a:r>
            <a:r>
              <a:rPr lang="fr-FR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Med 2002;347:1825</a:t>
            </a:r>
            <a:endParaRPr lang="fr-FR" sz="1200" dirty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4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72901"/>
              </p:ext>
            </p:extLst>
          </p:nvPr>
        </p:nvGraphicFramePr>
        <p:xfrm>
          <a:off x="4643439" y="2786058"/>
          <a:ext cx="4214841" cy="16533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35142"/>
                <a:gridCol w="907502"/>
                <a:gridCol w="1072197"/>
              </a:tblGrid>
              <a:tr h="398719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RR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dirty="0" smtClean="0"/>
                        <a:t>p</a:t>
                      </a:r>
                      <a:endParaRPr lang="fr-FR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8719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AVC/AIT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1.70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&lt;0.0001</a:t>
                      </a:r>
                      <a:endParaRPr lang="fr-FR" sz="16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98719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Ins.Cardiaque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1.57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&lt;0.0001</a:t>
                      </a:r>
                      <a:endParaRPr lang="fr-FR" sz="16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98719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Anti-arythmiques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1.49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0.0005</a:t>
                      </a:r>
                      <a:endParaRPr lang="fr-FR" sz="16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8594"/>
              </p:ext>
            </p:extLst>
          </p:nvPr>
        </p:nvGraphicFramePr>
        <p:xfrm>
          <a:off x="285721" y="2786058"/>
          <a:ext cx="4214841" cy="16533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5142"/>
                <a:gridCol w="907502"/>
                <a:gridCol w="1072197"/>
              </a:tblGrid>
              <a:tr h="398719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RR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400" kern="1200" dirty="0" smtClean="0"/>
                        <a:t>p</a:t>
                      </a:r>
                      <a:endParaRPr lang="fr-FR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8719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AVK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0,50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&lt;0.0001</a:t>
                      </a:r>
                    </a:p>
                  </a:txBody>
                  <a:tcPr anchor="ctr"/>
                </a:tc>
              </a:tr>
              <a:tr h="398719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Rythme sinusal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0,53</a:t>
                      </a:r>
                      <a:endParaRPr lang="fr-FR" sz="2000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&lt;0.0001</a:t>
                      </a:r>
                    </a:p>
                  </a:txBody>
                  <a:tcPr anchor="ctr"/>
                </a:tc>
              </a:tr>
              <a:tr h="398719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57126" y="6488668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Analyse post-hoc AFFIRM - </a:t>
            </a:r>
            <a:r>
              <a:rPr lang="fr-FR" sz="12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pitchFamily="34" charset="0"/>
              </a:rPr>
              <a:t>Circulation 2004;109:1509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5720" y="1903389"/>
            <a:ext cx="421484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Facteurs</a:t>
            </a:r>
          </a:p>
          <a:p>
            <a:pPr algn="ctr"/>
            <a:r>
              <a:rPr lang="fr-F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 bon pronostic</a:t>
            </a:r>
            <a:endParaRPr lang="fr-FR" sz="2800" dirty="0">
              <a:solidFill>
                <a:prstClr val="white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43438" y="1903389"/>
            <a:ext cx="421484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Facteurs</a:t>
            </a:r>
          </a:p>
          <a:p>
            <a:pPr algn="ctr"/>
            <a:r>
              <a:rPr lang="fr-F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 mauvais pronostic</a:t>
            </a:r>
            <a:endParaRPr lang="fr-FR" sz="2800" dirty="0">
              <a:solidFill>
                <a:prstClr val="white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Oui, si les objectifs sont atteints</a:t>
            </a:r>
            <a:endParaRPr lang="fr-FR" sz="36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fr-FR" sz="36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fr-FR" sz="44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fr-FR" sz="44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fr-FR" sz="4400" dirty="0" smtClean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fr-FR" sz="4400" dirty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165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78288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Quand proposer l’ablation ?</a:t>
            </a:r>
            <a:endParaRPr lang="fr-FR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83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9311</TotalTime>
  <Words>558</Words>
  <Application>Microsoft Office PowerPoint</Application>
  <PresentationFormat>Affichage à l'écran (4:3)</PresentationFormat>
  <Paragraphs>122</Paragraphs>
  <Slides>12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Faut-il se battre contre l’arythmie ?</vt:lpstr>
      <vt:lpstr>Présentation PowerPoint</vt:lpstr>
      <vt:lpstr>Présentation PowerPoint</vt:lpstr>
      <vt:lpstr>Présentation PowerPoint</vt:lpstr>
      <vt:lpstr>Quand proposer l’ablation ?</vt:lpstr>
      <vt:lpstr>Présentation PowerPoint</vt:lpstr>
      <vt:lpstr>Présentation PowerPoint</vt:lpstr>
      <vt:lpstr>Messages à retenir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blocs auriculo-ventriculaires</dc:title>
  <dc:creator>Jérôme Lacotte</dc:creator>
  <cp:lastModifiedBy>Jérôme Lacotte</cp:lastModifiedBy>
  <cp:revision>438</cp:revision>
  <dcterms:created xsi:type="dcterms:W3CDTF">2009-03-04T21:16:55Z</dcterms:created>
  <dcterms:modified xsi:type="dcterms:W3CDTF">2010-06-09T19:46:01Z</dcterms:modified>
</cp:coreProperties>
</file>